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321" r:id="rId2"/>
    <p:sldId id="2146853625" r:id="rId3"/>
    <p:sldId id="2146853658" r:id="rId4"/>
    <p:sldId id="2146853659" r:id="rId5"/>
    <p:sldId id="2146853656" r:id="rId6"/>
    <p:sldId id="2146853641" r:id="rId7"/>
    <p:sldId id="2146853637" r:id="rId8"/>
    <p:sldId id="2146853631" r:id="rId9"/>
    <p:sldId id="2146853632" r:id="rId10"/>
    <p:sldId id="2146853651" r:id="rId11"/>
    <p:sldId id="2146853633" r:id="rId12"/>
    <p:sldId id="2146853634" r:id="rId13"/>
    <p:sldId id="2146853646" r:id="rId14"/>
    <p:sldId id="2146853653" r:id="rId15"/>
    <p:sldId id="2146853650" r:id="rId16"/>
    <p:sldId id="2146853638" r:id="rId17"/>
  </p:sldIdLst>
  <p:sldSz cx="9144000" cy="5143500" type="screen16x9"/>
  <p:notesSz cx="7102475" cy="102330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. 표지 목차 유의사항" id="{47FCD37D-AAD4-4192-B645-D18BC0CFB92A}">
          <p14:sldIdLst>
            <p14:sldId id="321"/>
            <p14:sldId id="2146853625"/>
            <p14:sldId id="2146853658"/>
            <p14:sldId id="2146853659"/>
          </p14:sldIdLst>
        </p14:section>
        <p14:section name="1. 제안 개요" id="{A848D996-1EA9-4D9A-BDCB-2F69400303C0}">
          <p14:sldIdLst>
            <p14:sldId id="2146853656"/>
          </p14:sldIdLst>
        </p14:section>
        <p14:section name="2. 기술 소개" id="{4F56FE50-3F24-44D8-98B6-599E9CE660F0}">
          <p14:sldIdLst>
            <p14:sldId id="2146853641"/>
            <p14:sldId id="2146853637"/>
            <p14:sldId id="2146853631"/>
            <p14:sldId id="2146853632"/>
            <p14:sldId id="2146853651"/>
            <p14:sldId id="2146853633"/>
          </p14:sldIdLst>
        </p14:section>
        <p14:section name="3. 기술 확보 방안" id="{4A04ED51-00E8-422C-A8DF-A6962BE2232C}">
          <p14:sldIdLst>
            <p14:sldId id="2146853634"/>
            <p14:sldId id="2146853646"/>
            <p14:sldId id="2146853653"/>
          </p14:sldIdLst>
        </p14:section>
        <p14:section name="4. 기대효과" id="{D8518402-C42B-423E-9056-78C93A25692E}">
          <p14:sldIdLst>
            <p14:sldId id="2146853650"/>
          </p14:sldIdLst>
        </p14:section>
        <p14:section name="5. Closing" id="{7488796C-7E4F-4FEE-A252-B8206F240013}">
          <p14:sldIdLst>
            <p14:sldId id="2146853638"/>
          </p14:sldIdLst>
        </p14:section>
        <p14:section name="별첨" id="{B38C07B7-BC65-4852-9327-3E4C149F6E7E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28A0"/>
    <a:srgbClr val="0000FF"/>
    <a:srgbClr val="014DA2"/>
    <a:srgbClr val="FF6699"/>
    <a:srgbClr val="F2F2F2"/>
    <a:srgbClr val="7F7F7F"/>
    <a:srgbClr val="D9D9D9"/>
    <a:srgbClr val="006600"/>
    <a:srgbClr val="FFFFFF"/>
    <a:srgbClr val="1D40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18" autoAdjust="0"/>
    <p:restoredTop sz="93827" autoAdjust="0"/>
  </p:normalViewPr>
  <p:slideViewPr>
    <p:cSldViewPr snapToGrid="0">
      <p:cViewPr varScale="1">
        <p:scale>
          <a:sx n="129" d="100"/>
          <a:sy n="129" d="100"/>
        </p:scale>
        <p:origin x="1164" y="1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77739" cy="513428"/>
          </a:xfrm>
          <a:prstGeom prst="rect">
            <a:avLst/>
          </a:prstGeom>
        </p:spPr>
        <p:txBody>
          <a:bodyPr vert="horz" lIns="94752" tIns="47377" rIns="94752" bIns="47377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3095" y="0"/>
            <a:ext cx="3077739" cy="513428"/>
          </a:xfrm>
          <a:prstGeom prst="rect">
            <a:avLst/>
          </a:prstGeom>
        </p:spPr>
        <p:txBody>
          <a:bodyPr vert="horz" lIns="94752" tIns="47377" rIns="94752" bIns="47377" rtlCol="0"/>
          <a:lstStyle>
            <a:lvl1pPr algn="r">
              <a:defRPr sz="1200"/>
            </a:lvl1pPr>
          </a:lstStyle>
          <a:p>
            <a:fld id="{BFD12EBF-7761-4FFB-BA6D-C33546D4868C}" type="datetimeFigureOut">
              <a:rPr lang="ko-KR" altLang="en-US" smtClean="0"/>
              <a:t>2026-07-14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37275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2" tIns="47377" rIns="94752" bIns="47377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10249" y="4924645"/>
            <a:ext cx="5681980" cy="4029254"/>
          </a:xfrm>
          <a:prstGeom prst="rect">
            <a:avLst/>
          </a:prstGeom>
        </p:spPr>
        <p:txBody>
          <a:bodyPr vert="horz" lIns="94752" tIns="47377" rIns="94752" bIns="47377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2" y="9719598"/>
            <a:ext cx="3077739" cy="513427"/>
          </a:xfrm>
          <a:prstGeom prst="rect">
            <a:avLst/>
          </a:prstGeom>
        </p:spPr>
        <p:txBody>
          <a:bodyPr vert="horz" lIns="94752" tIns="47377" rIns="94752" bIns="47377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3095" y="9719598"/>
            <a:ext cx="3077739" cy="513427"/>
          </a:xfrm>
          <a:prstGeom prst="rect">
            <a:avLst/>
          </a:prstGeom>
        </p:spPr>
        <p:txBody>
          <a:bodyPr vert="horz" lIns="94752" tIns="47377" rIns="94752" bIns="47377" rtlCol="0" anchor="b"/>
          <a:lstStyle>
            <a:lvl1pPr algn="r">
              <a:defRPr sz="1200"/>
            </a:lvl1pPr>
          </a:lstStyle>
          <a:p>
            <a:fld id="{36927741-13ED-4FCB-B856-CF80CC699D85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41217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7275" cy="3452813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275013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27741-13ED-4FCB-B856-CF80CC699D85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65502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27741-13ED-4FCB-B856-CF80CC699D85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72069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27741-13ED-4FCB-B856-CF80CC699D85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682076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27741-13ED-4FCB-B856-CF80CC699D85}" type="slidenum">
              <a:rPr lang="ko-KR" altLang="en-US" smtClean="0"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634560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27741-13ED-4FCB-B856-CF80CC699D85}" type="slidenum">
              <a:rPr lang="ko-KR" altLang="en-US" smtClean="0"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9991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927741-13ED-4FCB-B856-CF80CC699D85}" type="slidenum">
              <a:rPr lang="ko-KR" altLang="en-US" smtClean="0"/>
              <a:t>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3721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706F6EA-1FB7-4EF4-9236-1D89CF2710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10034" y="135577"/>
            <a:ext cx="3189600" cy="18328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99ADD0E-70CE-4331-8983-10F16D49ED2D}"/>
              </a:ext>
            </a:extLst>
          </p:cNvPr>
          <p:cNvSpPr txBox="1"/>
          <p:nvPr userDrawn="1"/>
        </p:nvSpPr>
        <p:spPr>
          <a:xfrm>
            <a:off x="5176889" y="146531"/>
            <a:ext cx="498746" cy="159462"/>
          </a:xfrm>
          <a:prstGeom prst="rect">
            <a:avLst/>
          </a:prstGeom>
          <a:noFill/>
        </p:spPr>
        <p:txBody>
          <a:bodyPr wrap="square" lIns="54000" tIns="18000" rIns="54000" bIns="1800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ko-KR" altLang="en-US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1428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공동주최</a:t>
            </a:r>
            <a:endParaRPr lang="ko-KR" altLang="en-US" sz="10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1428A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FB3CFE4E-5ACF-4984-8972-D2070EB85338}"/>
              </a:ext>
            </a:extLst>
          </p:cNvPr>
          <p:cNvCxnSpPr/>
          <p:nvPr userDrawn="1"/>
        </p:nvCxnSpPr>
        <p:spPr>
          <a:xfrm>
            <a:off x="5738177" y="137957"/>
            <a:ext cx="0" cy="180000"/>
          </a:xfrm>
          <a:prstGeom prst="line">
            <a:avLst/>
          </a:prstGeom>
          <a:ln w="6350" cap="flat">
            <a:solidFill>
              <a:schemeClr val="bg1">
                <a:lumMod val="65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08974517-6E1D-46FF-8C19-90EDED97E1D7}"/>
              </a:ext>
            </a:extLst>
          </p:cNvPr>
          <p:cNvSpPr/>
          <p:nvPr userDrawn="1"/>
        </p:nvSpPr>
        <p:spPr>
          <a:xfrm>
            <a:off x="-1" y="1570900"/>
            <a:ext cx="1656000" cy="216000"/>
          </a:xfrm>
          <a:prstGeom prst="rect">
            <a:avLst/>
          </a:prstGeom>
          <a:solidFill>
            <a:srgbClr val="142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>
            <a:noAutofit/>
          </a:bodyPr>
          <a:lstStyle/>
          <a:p>
            <a:r>
              <a:rPr lang="en-US" altLang="ko-KR" sz="12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2026 ConTech </a:t>
            </a:r>
            <a:r>
              <a:rPr lang="ko-KR" altLang="en-US" sz="12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공모전</a:t>
            </a:r>
            <a:endParaRPr lang="ko-KR" altLang="en-US" sz="11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9DE8CC5C-4120-49E6-AA31-6639F7024394}"/>
              </a:ext>
            </a:extLst>
          </p:cNvPr>
          <p:cNvCxnSpPr/>
          <p:nvPr userDrawn="1"/>
        </p:nvCxnSpPr>
        <p:spPr>
          <a:xfrm>
            <a:off x="0" y="1795500"/>
            <a:ext cx="9144000" cy="0"/>
          </a:xfrm>
          <a:prstGeom prst="line">
            <a:avLst/>
          </a:prstGeom>
          <a:ln w="28575" cap="flat">
            <a:solidFill>
              <a:srgbClr val="1428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>
            <a:extLst>
              <a:ext uri="{FF2B5EF4-FFF2-40B4-BE49-F238E27FC236}">
                <a16:creationId xmlns:a16="http://schemas.microsoft.com/office/drawing/2014/main" id="{1D126CF2-394E-474E-804A-CAF142650331}"/>
              </a:ext>
            </a:extLst>
          </p:cNvPr>
          <p:cNvCxnSpPr/>
          <p:nvPr userDrawn="1"/>
        </p:nvCxnSpPr>
        <p:spPr>
          <a:xfrm>
            <a:off x="0" y="2686900"/>
            <a:ext cx="9144000" cy="0"/>
          </a:xfrm>
          <a:prstGeom prst="line">
            <a:avLst/>
          </a:prstGeom>
          <a:ln w="28575" cap="flat">
            <a:solidFill>
              <a:srgbClr val="1428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5809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E61F79B7-DE14-43E0-835B-024406966D29}"/>
              </a:ext>
            </a:extLst>
          </p:cNvPr>
          <p:cNvSpPr/>
          <p:nvPr userDrawn="1"/>
        </p:nvSpPr>
        <p:spPr>
          <a:xfrm>
            <a:off x="0" y="0"/>
            <a:ext cx="9144000" cy="1800000"/>
          </a:xfrm>
          <a:prstGeom prst="rect">
            <a:avLst/>
          </a:prstGeom>
          <a:solidFill>
            <a:srgbClr val="142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ko-KR" altLang="en-US" sz="1200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658FCC35-1CA9-4D3D-A3C3-B031694905C1}"/>
              </a:ext>
            </a:extLst>
          </p:cNvPr>
          <p:cNvCxnSpPr/>
          <p:nvPr userDrawn="1"/>
        </p:nvCxnSpPr>
        <p:spPr>
          <a:xfrm>
            <a:off x="-2100" y="1833825"/>
            <a:ext cx="9144000" cy="0"/>
          </a:xfrm>
          <a:prstGeom prst="line">
            <a:avLst/>
          </a:prstGeom>
          <a:ln w="19050" cap="flat">
            <a:solidFill>
              <a:srgbClr val="1428A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제목 1">
            <a:extLst>
              <a:ext uri="{FF2B5EF4-FFF2-40B4-BE49-F238E27FC236}">
                <a16:creationId xmlns:a16="http://schemas.microsoft.com/office/drawing/2014/main" id="{498F6058-42ED-4F54-B3C8-9BF5261E191F}"/>
              </a:ext>
            </a:extLst>
          </p:cNvPr>
          <p:cNvSpPr txBox="1">
            <a:spLocks/>
          </p:cNvSpPr>
          <p:nvPr userDrawn="1"/>
        </p:nvSpPr>
        <p:spPr>
          <a:xfrm>
            <a:off x="3911531" y="481153"/>
            <a:ext cx="1320939" cy="369332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2400" b="1" spc="-51" dirty="0">
                <a:ln>
                  <a:solidFill>
                    <a:srgbClr val="3A3A3A">
                      <a:alpha val="0"/>
                    </a:srgb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CONTENTS</a:t>
            </a: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BD63728F-41C7-4087-9756-3404BECAE359}"/>
              </a:ext>
            </a:extLst>
          </p:cNvPr>
          <p:cNvSpPr txBox="1">
            <a:spLocks/>
          </p:cNvSpPr>
          <p:nvPr userDrawn="1"/>
        </p:nvSpPr>
        <p:spPr>
          <a:xfrm>
            <a:off x="3823594" y="993853"/>
            <a:ext cx="1496820" cy="215444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1400" spc="-51" dirty="0">
                <a:ln>
                  <a:solidFill>
                    <a:srgbClr val="3A3A3A">
                      <a:alpha val="0"/>
                    </a:srgb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 ConTech </a:t>
            </a:r>
            <a:r>
              <a:rPr lang="ko-KR" altLang="en-US" sz="1400" spc="-51" dirty="0">
                <a:ln>
                  <a:solidFill>
                    <a:srgbClr val="3A3A3A">
                      <a:alpha val="0"/>
                    </a:srgbClr>
                  </a:solidFill>
                </a:ln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공모전</a:t>
            </a:r>
            <a:endParaRPr lang="en-US" altLang="ko-KR" sz="1400" spc="-51" dirty="0">
              <a:ln>
                <a:solidFill>
                  <a:srgbClr val="3A3A3A">
                    <a:alpha val="0"/>
                  </a:srgbClr>
                </a:solidFill>
              </a:ln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248FD7A9-BB3E-48E2-A276-A6B5DB9208A0}"/>
              </a:ext>
            </a:extLst>
          </p:cNvPr>
          <p:cNvCxnSpPr>
            <a:cxnSpLocks/>
          </p:cNvCxnSpPr>
          <p:nvPr userDrawn="1"/>
        </p:nvCxnSpPr>
        <p:spPr>
          <a:xfrm>
            <a:off x="3492000" y="900000"/>
            <a:ext cx="2160000" cy="0"/>
          </a:xfrm>
          <a:prstGeom prst="line">
            <a:avLst/>
          </a:prstGeom>
          <a:ln w="15875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8F1DC9B5-1235-4088-A4CE-C7F4A8EA44C2}"/>
              </a:ext>
            </a:extLst>
          </p:cNvPr>
          <p:cNvGrpSpPr/>
          <p:nvPr userDrawn="1"/>
        </p:nvGrpSpPr>
        <p:grpSpPr>
          <a:xfrm>
            <a:off x="252000" y="2167200"/>
            <a:ext cx="1620000" cy="2579249"/>
            <a:chOff x="252000" y="2167200"/>
            <a:chExt cx="1620000" cy="2579249"/>
          </a:xfrm>
        </p:grpSpPr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624598F1-3322-43B0-8B63-623D87FF8584}"/>
                </a:ext>
              </a:extLst>
            </p:cNvPr>
            <p:cNvSpPr/>
            <p:nvPr/>
          </p:nvSpPr>
          <p:spPr>
            <a:xfrm>
              <a:off x="252000" y="2190449"/>
              <a:ext cx="1620000" cy="2556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ko-KR" altLang="en-US" sz="12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15" name="직선 연결선 14">
              <a:extLst>
                <a:ext uri="{FF2B5EF4-FFF2-40B4-BE49-F238E27FC236}">
                  <a16:creationId xmlns:a16="http://schemas.microsoft.com/office/drawing/2014/main" id="{CF76B110-F229-4C70-93CD-299FE8B6C239}"/>
                </a:ext>
              </a:extLst>
            </p:cNvPr>
            <p:cNvCxnSpPr/>
            <p:nvPr/>
          </p:nvCxnSpPr>
          <p:spPr>
            <a:xfrm>
              <a:off x="252000" y="2167200"/>
              <a:ext cx="1620000" cy="0"/>
            </a:xfrm>
            <a:prstGeom prst="line">
              <a:avLst/>
            </a:prstGeom>
            <a:ln w="19050" cap="flat">
              <a:solidFill>
                <a:srgbClr val="1428A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6474A55-A2A9-4601-AB10-3B7BE811B6EC}"/>
                </a:ext>
              </a:extLst>
            </p:cNvPr>
            <p:cNvSpPr txBox="1"/>
            <p:nvPr/>
          </p:nvSpPr>
          <p:spPr>
            <a:xfrm>
              <a:off x="278280" y="2244628"/>
              <a:ext cx="1245212" cy="282573"/>
            </a:xfrm>
            <a:prstGeom prst="rect">
              <a:avLst/>
            </a:prstGeom>
            <a:noFill/>
          </p:spPr>
          <p:txBody>
            <a:bodyPr wrap="square" lIns="54000" tIns="18000" rIns="54000" bIns="18000" rtlCol="0">
              <a:spAutoFit/>
            </a:bodyPr>
            <a:lstStyle/>
            <a:p>
              <a:pPr algn="l"/>
              <a:r>
                <a:rPr lang="en-US" altLang="ko-KR" sz="16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</a:t>
              </a:r>
              <a:endParaRPr lang="ko-KR" altLang="en-US" sz="16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ADD8328-9CAE-4B91-B9E8-3867C4735E6B}"/>
                </a:ext>
              </a:extLst>
            </p:cNvPr>
            <p:cNvSpPr txBox="1"/>
            <p:nvPr/>
          </p:nvSpPr>
          <p:spPr>
            <a:xfrm>
              <a:off x="313687" y="2581379"/>
              <a:ext cx="1245213" cy="221018"/>
            </a:xfrm>
            <a:prstGeom prst="rect">
              <a:avLst/>
            </a:prstGeom>
            <a:noFill/>
          </p:spPr>
          <p:txBody>
            <a:bodyPr wrap="square" lIns="54000" tIns="18000" rIns="54000" bIns="18000" rtlCol="0">
              <a:spAutoFit/>
            </a:bodyPr>
            <a:lstStyle/>
            <a:p>
              <a:pPr algn="l"/>
              <a:r>
                <a:rPr lang="ko-KR" altLang="en-US" sz="12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1428A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제안 개요</a:t>
              </a: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8A785F89-DEFF-4899-A6D7-ACAF458BCD00}"/>
              </a:ext>
            </a:extLst>
          </p:cNvPr>
          <p:cNvGrpSpPr/>
          <p:nvPr userDrawn="1"/>
        </p:nvGrpSpPr>
        <p:grpSpPr>
          <a:xfrm>
            <a:off x="7261300" y="2167200"/>
            <a:ext cx="1620000" cy="2579249"/>
            <a:chOff x="7261300" y="2167200"/>
            <a:chExt cx="1620000" cy="2579249"/>
          </a:xfrm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ABD666B6-3DE4-4D6A-80DA-1CF4D984DAA6}"/>
                </a:ext>
              </a:extLst>
            </p:cNvPr>
            <p:cNvSpPr/>
            <p:nvPr/>
          </p:nvSpPr>
          <p:spPr>
            <a:xfrm>
              <a:off x="7261300" y="2190449"/>
              <a:ext cx="1620000" cy="2556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ko-KR" altLang="en-US" sz="12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1FA45EB2-B499-4468-BFE2-4F77D3D86B46}"/>
                </a:ext>
              </a:extLst>
            </p:cNvPr>
            <p:cNvCxnSpPr/>
            <p:nvPr/>
          </p:nvCxnSpPr>
          <p:spPr>
            <a:xfrm>
              <a:off x="7261300" y="2167200"/>
              <a:ext cx="1620000" cy="0"/>
            </a:xfrm>
            <a:prstGeom prst="line">
              <a:avLst/>
            </a:prstGeom>
            <a:ln w="19050" cap="flat">
              <a:solidFill>
                <a:srgbClr val="1428A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ACADFE1-2461-46CF-B0B5-BDE14E388C99}"/>
                </a:ext>
              </a:extLst>
            </p:cNvPr>
            <p:cNvSpPr txBox="1"/>
            <p:nvPr/>
          </p:nvSpPr>
          <p:spPr>
            <a:xfrm>
              <a:off x="7333300" y="2244628"/>
              <a:ext cx="374400" cy="282573"/>
            </a:xfrm>
            <a:prstGeom prst="rect">
              <a:avLst/>
            </a:prstGeom>
            <a:noFill/>
          </p:spPr>
          <p:txBody>
            <a:bodyPr wrap="square" lIns="0" tIns="18000" rIns="54000" bIns="18000" rtlCol="0">
              <a:spAutoFit/>
            </a:bodyPr>
            <a:lstStyle/>
            <a:p>
              <a:pPr algn="l"/>
              <a:r>
                <a:rPr lang="ko-KR" altLang="en-US" sz="16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＃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1465AAE-6527-4113-8FB0-1A46359F40CB}"/>
                </a:ext>
              </a:extLst>
            </p:cNvPr>
            <p:cNvSpPr txBox="1"/>
            <p:nvPr/>
          </p:nvSpPr>
          <p:spPr>
            <a:xfrm>
              <a:off x="7322988" y="2581379"/>
              <a:ext cx="1051200" cy="221018"/>
            </a:xfrm>
            <a:prstGeom prst="rect">
              <a:avLst/>
            </a:prstGeom>
            <a:noFill/>
          </p:spPr>
          <p:txBody>
            <a:bodyPr wrap="square" lIns="54000" tIns="18000" rIns="54000" bIns="18000" rtlCol="0">
              <a:spAutoFit/>
            </a:bodyPr>
            <a:lstStyle/>
            <a:p>
              <a:pPr algn="l"/>
              <a:r>
                <a:rPr lang="ko-KR" altLang="en-US" sz="12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1428A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별첨</a:t>
              </a:r>
            </a:p>
          </p:txBody>
        </p:sp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DCCD19E6-BC5F-400C-ACC7-7BB58050ABAA}"/>
              </a:ext>
            </a:extLst>
          </p:cNvPr>
          <p:cNvGrpSpPr/>
          <p:nvPr userDrawn="1"/>
        </p:nvGrpSpPr>
        <p:grpSpPr>
          <a:xfrm>
            <a:off x="5508975" y="2167200"/>
            <a:ext cx="1630700" cy="2579249"/>
            <a:chOff x="252000" y="2167200"/>
            <a:chExt cx="1630700" cy="2579249"/>
          </a:xfrm>
        </p:grpSpPr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D96315AA-E2FE-42BC-8828-1B27A88F6513}"/>
                </a:ext>
              </a:extLst>
            </p:cNvPr>
            <p:cNvSpPr/>
            <p:nvPr/>
          </p:nvSpPr>
          <p:spPr>
            <a:xfrm>
              <a:off x="252000" y="2190449"/>
              <a:ext cx="1620000" cy="2556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ko-KR" altLang="en-US" sz="12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CB6EC8CF-1191-49A8-90F2-42D54FEB3E5A}"/>
                </a:ext>
              </a:extLst>
            </p:cNvPr>
            <p:cNvCxnSpPr/>
            <p:nvPr/>
          </p:nvCxnSpPr>
          <p:spPr>
            <a:xfrm>
              <a:off x="252000" y="2167200"/>
              <a:ext cx="1620000" cy="0"/>
            </a:xfrm>
            <a:prstGeom prst="line">
              <a:avLst/>
            </a:prstGeom>
            <a:ln w="19050" cap="flat">
              <a:solidFill>
                <a:srgbClr val="1428A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DB09937-8626-4A60-B344-4EA9A5752963}"/>
                </a:ext>
              </a:extLst>
            </p:cNvPr>
            <p:cNvSpPr txBox="1"/>
            <p:nvPr/>
          </p:nvSpPr>
          <p:spPr>
            <a:xfrm>
              <a:off x="324000" y="2244628"/>
              <a:ext cx="374400" cy="282573"/>
            </a:xfrm>
            <a:prstGeom prst="rect">
              <a:avLst/>
            </a:prstGeom>
            <a:noFill/>
          </p:spPr>
          <p:txBody>
            <a:bodyPr wrap="square" lIns="54000" tIns="18000" rIns="54000" bIns="18000" rtlCol="0">
              <a:spAutoFit/>
            </a:bodyPr>
            <a:lstStyle/>
            <a:p>
              <a:pPr algn="l"/>
              <a:r>
                <a:rPr lang="en-US" altLang="ko-KR" sz="16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4</a:t>
              </a:r>
              <a:endParaRPr lang="ko-KR" altLang="en-US" sz="16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0534FD1-C915-4C9E-BC26-F5F2ED2A4E6B}"/>
                </a:ext>
              </a:extLst>
            </p:cNvPr>
            <p:cNvSpPr txBox="1"/>
            <p:nvPr/>
          </p:nvSpPr>
          <p:spPr>
            <a:xfrm>
              <a:off x="313688" y="2581379"/>
              <a:ext cx="1569012" cy="221018"/>
            </a:xfrm>
            <a:prstGeom prst="rect">
              <a:avLst/>
            </a:prstGeom>
            <a:noFill/>
          </p:spPr>
          <p:txBody>
            <a:bodyPr wrap="square" lIns="54000" tIns="18000" rIns="54000" bIns="18000" rtlCol="0">
              <a:spAutoFit/>
            </a:bodyPr>
            <a:lstStyle/>
            <a:p>
              <a:pPr algn="l"/>
              <a:r>
                <a:rPr lang="ko-KR" altLang="en-US" sz="12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1428A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기대효과</a:t>
              </a: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C1AF99AA-A49A-4B45-B9D5-336F66B2B347}"/>
              </a:ext>
            </a:extLst>
          </p:cNvPr>
          <p:cNvGrpSpPr/>
          <p:nvPr userDrawn="1"/>
        </p:nvGrpSpPr>
        <p:grpSpPr>
          <a:xfrm>
            <a:off x="2004325" y="2167200"/>
            <a:ext cx="1620000" cy="2579249"/>
            <a:chOff x="252000" y="2167200"/>
            <a:chExt cx="1620000" cy="2579249"/>
          </a:xfrm>
        </p:grpSpPr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C5CCAEF9-FD4F-473A-B7AC-ABBD8CC83F3C}"/>
                </a:ext>
              </a:extLst>
            </p:cNvPr>
            <p:cNvSpPr/>
            <p:nvPr/>
          </p:nvSpPr>
          <p:spPr>
            <a:xfrm>
              <a:off x="252000" y="2190449"/>
              <a:ext cx="1620000" cy="2556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ko-KR" altLang="en-US" sz="12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31" name="직선 연결선 30">
              <a:extLst>
                <a:ext uri="{FF2B5EF4-FFF2-40B4-BE49-F238E27FC236}">
                  <a16:creationId xmlns:a16="http://schemas.microsoft.com/office/drawing/2014/main" id="{E7CEF5EF-F4AF-464E-9B6D-D843A1B60827}"/>
                </a:ext>
              </a:extLst>
            </p:cNvPr>
            <p:cNvCxnSpPr/>
            <p:nvPr/>
          </p:nvCxnSpPr>
          <p:spPr>
            <a:xfrm>
              <a:off x="252000" y="2167200"/>
              <a:ext cx="1620000" cy="0"/>
            </a:xfrm>
            <a:prstGeom prst="line">
              <a:avLst/>
            </a:prstGeom>
            <a:ln w="19050" cap="flat">
              <a:solidFill>
                <a:srgbClr val="1428A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EB187F3-8A44-4BBF-AB01-0F7C20193775}"/>
                </a:ext>
              </a:extLst>
            </p:cNvPr>
            <p:cNvSpPr txBox="1"/>
            <p:nvPr/>
          </p:nvSpPr>
          <p:spPr>
            <a:xfrm>
              <a:off x="323999" y="2244628"/>
              <a:ext cx="1470425" cy="282573"/>
            </a:xfrm>
            <a:prstGeom prst="rect">
              <a:avLst/>
            </a:prstGeom>
            <a:noFill/>
          </p:spPr>
          <p:txBody>
            <a:bodyPr wrap="square" lIns="54000" tIns="18000" rIns="54000" bIns="18000" rtlCol="0">
              <a:spAutoFit/>
            </a:bodyPr>
            <a:lstStyle/>
            <a:p>
              <a:r>
                <a:rPr lang="en-US" altLang="ko-KR" sz="16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</a:rPr>
                <a:t>2</a:t>
              </a:r>
              <a:endParaRPr lang="ko-KR" altLang="en-US" sz="16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916917B-7CFF-4441-96BD-CE86171680B4}"/>
                </a:ext>
              </a:extLst>
            </p:cNvPr>
            <p:cNvSpPr txBox="1"/>
            <p:nvPr/>
          </p:nvSpPr>
          <p:spPr>
            <a:xfrm>
              <a:off x="313688" y="2581379"/>
              <a:ext cx="1420412" cy="221018"/>
            </a:xfrm>
            <a:prstGeom prst="rect">
              <a:avLst/>
            </a:prstGeom>
            <a:noFill/>
          </p:spPr>
          <p:txBody>
            <a:bodyPr wrap="square" lIns="54000" tIns="18000" rIns="54000" bIns="18000" rtlCol="0">
              <a:spAutoFit/>
            </a:bodyPr>
            <a:lstStyle/>
            <a:p>
              <a:pPr algn="l"/>
              <a:r>
                <a:rPr lang="ko-KR" altLang="en-US" sz="12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1428A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기술 소개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2D4A818-CED9-4ABA-9360-EFF757B97EA3}"/>
                </a:ext>
              </a:extLst>
            </p:cNvPr>
            <p:cNvSpPr txBox="1"/>
            <p:nvPr/>
          </p:nvSpPr>
          <p:spPr>
            <a:xfrm>
              <a:off x="323999" y="3062766"/>
              <a:ext cx="1548001" cy="1160762"/>
            </a:xfrm>
            <a:prstGeom prst="rect">
              <a:avLst/>
            </a:prstGeom>
            <a:noFill/>
          </p:spPr>
          <p:txBody>
            <a:bodyPr wrap="square" lIns="36000" tIns="18000" rIns="0" bIns="18000" rtlCol="0">
              <a:sp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>
                    <a:lumMod val="65000"/>
                    <a:lumOff val="35000"/>
                  </a:schemeClr>
                </a:buClr>
                <a:buSzPct val="80000"/>
                <a:buFont typeface="Wingdings" panose="05000000000000000000" pitchFamily="2" charset="2"/>
                <a:buChar char="l"/>
              </a:pPr>
              <a:r>
                <a:rPr lang="ko-KR" altLang="en-US" sz="1000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</a:rPr>
                <a:t>추진 배경</a:t>
              </a:r>
              <a:endParaRPr lang="en-US" altLang="ko-KR" sz="10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</a:endParaRPr>
            </a:p>
            <a:p>
              <a:pPr marL="171450" indent="-171450">
                <a:lnSpc>
                  <a:spcPct val="150000"/>
                </a:lnSpc>
                <a:buClr>
                  <a:schemeClr val="tx1">
                    <a:lumMod val="65000"/>
                    <a:lumOff val="35000"/>
                  </a:schemeClr>
                </a:buClr>
                <a:buSzPct val="80000"/>
                <a:buFont typeface="Wingdings" panose="05000000000000000000" pitchFamily="2" charset="2"/>
                <a:buChar char="l"/>
              </a:pPr>
              <a:r>
                <a:rPr lang="ko-KR" altLang="en-US" sz="1000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기술 개요 및 차별성</a:t>
              </a:r>
              <a:endParaRPr lang="en-US" altLang="ko-KR" sz="10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>
                <a:lnSpc>
                  <a:spcPct val="150000"/>
                </a:lnSpc>
                <a:buClr>
                  <a:schemeClr val="tx1">
                    <a:lumMod val="65000"/>
                    <a:lumOff val="35000"/>
                  </a:schemeClr>
                </a:buClr>
                <a:buSzPct val="80000"/>
                <a:buFont typeface="Wingdings" panose="05000000000000000000" pitchFamily="2" charset="2"/>
                <a:buChar char="l"/>
              </a:pPr>
              <a:r>
                <a:rPr lang="ko-KR" altLang="en-US" sz="1000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기술 구현 상세</a:t>
              </a:r>
              <a:endParaRPr lang="en-US" altLang="ko-KR" sz="10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>
                <a:lnSpc>
                  <a:spcPct val="150000"/>
                </a:lnSpc>
                <a:buClr>
                  <a:schemeClr val="tx1">
                    <a:lumMod val="65000"/>
                    <a:lumOff val="35000"/>
                  </a:schemeClr>
                </a:buClr>
                <a:buSzPct val="80000"/>
                <a:buFont typeface="Wingdings" panose="05000000000000000000" pitchFamily="2" charset="2"/>
                <a:buChar char="l"/>
              </a:pPr>
              <a:r>
                <a:rPr lang="ko-KR" altLang="en-US" sz="1000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기술 개발 범위</a:t>
              </a:r>
              <a:endParaRPr lang="en-US" altLang="ko-KR" sz="10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>
                <a:lnSpc>
                  <a:spcPct val="150000"/>
                </a:lnSpc>
                <a:buClr>
                  <a:schemeClr val="tx1">
                    <a:lumMod val="65000"/>
                    <a:lumOff val="35000"/>
                  </a:schemeClr>
                </a:buClr>
                <a:buSzPct val="80000"/>
                <a:buFont typeface="Wingdings" panose="05000000000000000000" pitchFamily="2" charset="2"/>
                <a:buChar char="l"/>
              </a:pPr>
              <a:r>
                <a:rPr lang="ko-KR" altLang="en-US" sz="1000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보유 기술 역량</a:t>
              </a:r>
              <a:endParaRPr lang="ko-KR" altLang="en-US" sz="1000" spc="-12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6A2390FB-8055-4F6A-B024-D643673D076C}"/>
              </a:ext>
            </a:extLst>
          </p:cNvPr>
          <p:cNvGrpSpPr/>
          <p:nvPr userDrawn="1"/>
        </p:nvGrpSpPr>
        <p:grpSpPr>
          <a:xfrm>
            <a:off x="3756650" y="2167200"/>
            <a:ext cx="1620000" cy="2579249"/>
            <a:chOff x="252000" y="2167200"/>
            <a:chExt cx="1620000" cy="2579249"/>
          </a:xfrm>
        </p:grpSpPr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id="{1EA48BA0-8337-4C20-AC37-EDD6AF824E69}"/>
                </a:ext>
              </a:extLst>
            </p:cNvPr>
            <p:cNvSpPr/>
            <p:nvPr/>
          </p:nvSpPr>
          <p:spPr>
            <a:xfrm>
              <a:off x="252000" y="2190449"/>
              <a:ext cx="1620000" cy="2556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ko-KR" altLang="en-US" sz="12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37" name="직선 연결선 36">
              <a:extLst>
                <a:ext uri="{FF2B5EF4-FFF2-40B4-BE49-F238E27FC236}">
                  <a16:creationId xmlns:a16="http://schemas.microsoft.com/office/drawing/2014/main" id="{941E1662-A979-4560-AB17-C210FBC50AA2}"/>
                </a:ext>
              </a:extLst>
            </p:cNvPr>
            <p:cNvCxnSpPr/>
            <p:nvPr/>
          </p:nvCxnSpPr>
          <p:spPr>
            <a:xfrm>
              <a:off x="252000" y="2167200"/>
              <a:ext cx="1620000" cy="0"/>
            </a:xfrm>
            <a:prstGeom prst="line">
              <a:avLst/>
            </a:prstGeom>
            <a:ln w="19050" cap="flat">
              <a:solidFill>
                <a:srgbClr val="1428A0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97F8E90-927C-465A-86A6-FA71D494912A}"/>
                </a:ext>
              </a:extLst>
            </p:cNvPr>
            <p:cNvSpPr txBox="1"/>
            <p:nvPr/>
          </p:nvSpPr>
          <p:spPr>
            <a:xfrm>
              <a:off x="324000" y="2244628"/>
              <a:ext cx="374400" cy="282573"/>
            </a:xfrm>
            <a:prstGeom prst="rect">
              <a:avLst/>
            </a:prstGeom>
            <a:noFill/>
          </p:spPr>
          <p:txBody>
            <a:bodyPr wrap="square" lIns="54000" tIns="18000" rIns="54000" bIns="18000" rtlCol="0">
              <a:spAutoFit/>
            </a:bodyPr>
            <a:lstStyle/>
            <a:p>
              <a:pPr algn="l"/>
              <a:r>
                <a:rPr lang="en-US" altLang="ko-KR" sz="16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3</a:t>
              </a:r>
              <a:endParaRPr lang="ko-KR" altLang="en-US" sz="16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BA38A31-BE4A-4AA2-91EB-0A7A116916EE}"/>
                </a:ext>
              </a:extLst>
            </p:cNvPr>
            <p:cNvSpPr txBox="1"/>
            <p:nvPr/>
          </p:nvSpPr>
          <p:spPr>
            <a:xfrm>
              <a:off x="313688" y="2581379"/>
              <a:ext cx="1439462" cy="221018"/>
            </a:xfrm>
            <a:prstGeom prst="rect">
              <a:avLst/>
            </a:prstGeom>
            <a:noFill/>
          </p:spPr>
          <p:txBody>
            <a:bodyPr wrap="square" lIns="54000" tIns="18000" rIns="54000" bIns="18000" rtlCol="0">
              <a:spAutoFit/>
            </a:bodyPr>
            <a:lstStyle/>
            <a:p>
              <a:pPr algn="l"/>
              <a:r>
                <a:rPr lang="ko-KR" altLang="en-US" sz="12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1428A0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기술 확보 방안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B3BDC4E-8822-4A87-B04A-35F8B0E597E5}"/>
                </a:ext>
              </a:extLst>
            </p:cNvPr>
            <p:cNvSpPr txBox="1"/>
            <p:nvPr/>
          </p:nvSpPr>
          <p:spPr>
            <a:xfrm>
              <a:off x="313688" y="3062766"/>
              <a:ext cx="1558312" cy="699097"/>
            </a:xfrm>
            <a:prstGeom prst="rect">
              <a:avLst/>
            </a:prstGeom>
            <a:noFill/>
          </p:spPr>
          <p:txBody>
            <a:bodyPr wrap="square" lIns="36000" tIns="18000" rIns="0" bIns="18000" rtlCol="0">
              <a:spAutoFit/>
            </a:bodyPr>
            <a:lstStyle/>
            <a:p>
              <a:pPr marL="171450" indent="-171450" algn="l">
                <a:lnSpc>
                  <a:spcPct val="150000"/>
                </a:lnSpc>
                <a:buClr>
                  <a:schemeClr val="tx1">
                    <a:lumMod val="65000"/>
                    <a:lumOff val="35000"/>
                  </a:schemeClr>
                </a:buClr>
                <a:buSzPct val="80000"/>
                <a:buFont typeface="Wingdings" panose="05000000000000000000" pitchFamily="2" charset="2"/>
                <a:buChar char="l"/>
              </a:pPr>
              <a:r>
                <a:rPr lang="ko-KR" altLang="en-US" sz="1000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추진 계획</a:t>
              </a:r>
              <a:endParaRPr lang="en-US" altLang="ko-KR" sz="10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>
                <a:lnSpc>
                  <a:spcPct val="150000"/>
                </a:lnSpc>
                <a:buClr>
                  <a:schemeClr val="tx1">
                    <a:lumMod val="65000"/>
                    <a:lumOff val="35000"/>
                  </a:schemeClr>
                </a:buClr>
                <a:buSzPct val="80000"/>
                <a:buFont typeface="Wingdings" panose="05000000000000000000" pitchFamily="2" charset="2"/>
                <a:buChar char="l"/>
              </a:pPr>
              <a:r>
                <a:rPr lang="ko-KR" altLang="en-US" sz="1000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</a:rPr>
                <a:t>예산 투입 계획</a:t>
              </a:r>
              <a:endParaRPr lang="en-US" altLang="ko-KR" sz="10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171450" indent="-171450" algn="l">
                <a:lnSpc>
                  <a:spcPct val="150000"/>
                </a:lnSpc>
                <a:buClr>
                  <a:schemeClr val="tx1">
                    <a:lumMod val="65000"/>
                    <a:lumOff val="35000"/>
                  </a:schemeClr>
                </a:buClr>
                <a:buSzPct val="80000"/>
                <a:buFont typeface="Wingdings" panose="05000000000000000000" pitchFamily="2" charset="2"/>
                <a:buChar char="l"/>
              </a:pPr>
              <a:r>
                <a:rPr lang="ko-KR" altLang="en-US" sz="1000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인적 자원 투입 계획</a:t>
              </a:r>
              <a:endParaRPr lang="en-US" altLang="ko-KR" sz="10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214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_1. 제안 개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262C37D7-BED6-4C97-A22B-64CCA22297A8}"/>
              </a:ext>
            </a:extLst>
          </p:cNvPr>
          <p:cNvSpPr/>
          <p:nvPr userDrawn="1"/>
        </p:nvSpPr>
        <p:spPr>
          <a:xfrm>
            <a:off x="252000" y="317697"/>
            <a:ext cx="8640000" cy="13855"/>
          </a:xfrm>
          <a:prstGeom prst="rect">
            <a:avLst/>
          </a:prstGeom>
          <a:gradFill flip="none" rotWithShape="1">
            <a:gsLst>
              <a:gs pos="33000">
                <a:srgbClr val="6C7E94"/>
              </a:gs>
              <a:gs pos="0">
                <a:schemeClr val="accent1">
                  <a:lumMod val="0"/>
                  <a:lumOff val="100000"/>
                  <a:alpha val="7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318" tIns="0" rIns="0" bIns="0" rtlCol="0" anchor="ctr">
            <a:noAutofit/>
          </a:bodyPr>
          <a:lstStyle/>
          <a:p>
            <a:pPr algn="l"/>
            <a:endParaRPr lang="ko-KR" altLang="en-US" sz="577" spc="-24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00">
            <a:extLst>
              <a:ext uri="{FF2B5EF4-FFF2-40B4-BE49-F238E27FC236}">
                <a16:creationId xmlns:a16="http://schemas.microsoft.com/office/drawing/2014/main" id="{33CC6E1F-B00D-46EB-8AFB-D56E5337C84B}"/>
              </a:ext>
            </a:extLst>
          </p:cNvPr>
          <p:cNvSpPr txBox="1"/>
          <p:nvPr userDrawn="1"/>
        </p:nvSpPr>
        <p:spPr>
          <a:xfrm>
            <a:off x="8593931" y="181592"/>
            <a:ext cx="283237" cy="12311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 anchorCtr="0">
            <a:spAutoFit/>
          </a:bodyPr>
          <a:lstStyle>
            <a:lvl1pPr algn="r" defTabSz="825500">
              <a:lnSpc>
                <a:spcPct val="100000"/>
              </a:lnSpc>
              <a:spcBef>
                <a:spcPts val="0"/>
              </a:spcBef>
              <a:defRPr sz="2500" b="1"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 algn="r" hangingPunct="1"/>
            <a:fld id="{0E3D79B6-AA84-422F-B2E3-93123B061679}" type="slidenum">
              <a:rPr kumimoji="0" lang="en-US" altLang="ko-KR" sz="800" b="1" i="0" u="none" strike="noStrike" kern="1200" cap="none" spc="0" normalizeH="0" baseline="0" smtClean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  <a:sym typeface="Arial"/>
              </a:rPr>
              <a:pPr algn="r" hangingPunct="1"/>
              <a:t>‹#›</a:t>
            </a:fld>
            <a:endParaRPr kumimoji="0" sz="800" b="1" i="0" u="none" strike="noStrike" kern="1200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  <a:sym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2030FC-1314-4AB9-9A13-C9B4D2D1DA8A}"/>
              </a:ext>
            </a:extLst>
          </p:cNvPr>
          <p:cNvSpPr txBox="1"/>
          <p:nvPr userDrawn="1"/>
        </p:nvSpPr>
        <p:spPr>
          <a:xfrm>
            <a:off x="5862301" y="188470"/>
            <a:ext cx="476644" cy="1077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algn="l" defTabSz="794712" rtl="0" eaLnBrk="1" latinLnBrk="1" hangingPunct="1"/>
            <a:r>
              <a:rPr lang="en-US" altLang="ko-KR" sz="700" b="1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1. </a:t>
            </a:r>
            <a:r>
              <a:rPr lang="ko-KR" altLang="en-US" sz="700" b="1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제안 개요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6E126C2-5CF1-4D89-9ADB-F5ABFC3A76BB}"/>
              </a:ext>
            </a:extLst>
          </p:cNvPr>
          <p:cNvSpPr txBox="1"/>
          <p:nvPr userDrawn="1"/>
        </p:nvSpPr>
        <p:spPr>
          <a:xfrm>
            <a:off x="6571342" y="188470"/>
            <a:ext cx="440307" cy="1077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ko-KR"/>
            </a:defPPr>
            <a:lvl1pPr>
              <a:defRPr sz="1100" b="1" spc="-5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sz="700" b="0" dirty="0"/>
              <a:t>2. </a:t>
            </a:r>
            <a:r>
              <a:rPr lang="ko-KR" altLang="en-US" sz="700" b="0" dirty="0"/>
              <a:t>기술 소개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584E634-96BB-42FB-8A0A-E01AF1E66923}"/>
              </a:ext>
            </a:extLst>
          </p:cNvPr>
          <p:cNvSpPr txBox="1"/>
          <p:nvPr userDrawn="1"/>
        </p:nvSpPr>
        <p:spPr>
          <a:xfrm>
            <a:off x="7246741" y="188470"/>
            <a:ext cx="676275" cy="10772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l"/>
            <a:r>
              <a:rPr lang="en-US" altLang="ko-KR" sz="700" b="0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3. </a:t>
            </a:r>
            <a:r>
              <a:rPr lang="ko-KR" altLang="en-US" sz="700" b="0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기술 확보 방안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E463C3-8371-4052-B008-D2FAB91B8EFE}"/>
              </a:ext>
            </a:extLst>
          </p:cNvPr>
          <p:cNvSpPr txBox="1"/>
          <p:nvPr userDrawn="1"/>
        </p:nvSpPr>
        <p:spPr>
          <a:xfrm>
            <a:off x="8155413" y="188470"/>
            <a:ext cx="438518" cy="10772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l"/>
            <a:r>
              <a:rPr lang="en-US" altLang="ko-KR" sz="700" b="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700" b="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기대효과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697F6B84-7E80-4588-BFA1-1C33AB651778}"/>
              </a:ext>
            </a:extLst>
          </p:cNvPr>
          <p:cNvSpPr/>
          <p:nvPr userDrawn="1"/>
        </p:nvSpPr>
        <p:spPr>
          <a:xfrm>
            <a:off x="5845023" y="314233"/>
            <a:ext cx="511200" cy="2078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318" tIns="0" rIns="0" bIns="0" rtlCol="0" anchor="ctr">
            <a:noAutofit/>
          </a:bodyPr>
          <a:lstStyle/>
          <a:p>
            <a:pPr algn="l"/>
            <a:endParaRPr lang="ko-KR" altLang="en-US" sz="577" spc="-24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7B524C-4885-4261-8B8D-DBED4D65E58C}"/>
              </a:ext>
            </a:extLst>
          </p:cNvPr>
          <p:cNvSpPr txBox="1"/>
          <p:nvPr userDrawn="1"/>
        </p:nvSpPr>
        <p:spPr>
          <a:xfrm>
            <a:off x="252000" y="145638"/>
            <a:ext cx="1247990" cy="174851"/>
          </a:xfrm>
          <a:prstGeom prst="rect">
            <a:avLst/>
          </a:prstGeom>
          <a:noFill/>
        </p:spPr>
        <p:txBody>
          <a:bodyPr wrap="square" lIns="0" tIns="18000" rIns="54000" bIns="18000" rtlCol="0" anchor="ctr" anchorCtr="0">
            <a:spAutoFit/>
          </a:bodyPr>
          <a:lstStyle/>
          <a:p>
            <a:pPr marL="0" algn="l" defTabSz="794712" rtl="0" eaLnBrk="1" latinLnBrk="1" hangingPunct="1"/>
            <a:r>
              <a:rPr lang="en-US" altLang="ko-KR" sz="900" b="1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2026 ConTech </a:t>
            </a:r>
            <a:r>
              <a:rPr lang="ko-KR" altLang="en-US" sz="900" b="1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공모전</a:t>
            </a:r>
          </a:p>
        </p:txBody>
      </p:sp>
    </p:spTree>
    <p:extLst>
      <p:ext uri="{BB962C8B-B14F-4D97-AF65-F5344CB8AC3E}">
        <p14:creationId xmlns:p14="http://schemas.microsoft.com/office/powerpoint/2010/main" val="1096931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_2. 기술 소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262C37D7-BED6-4C97-A22B-64CCA22297A8}"/>
              </a:ext>
            </a:extLst>
          </p:cNvPr>
          <p:cNvSpPr/>
          <p:nvPr userDrawn="1"/>
        </p:nvSpPr>
        <p:spPr>
          <a:xfrm>
            <a:off x="252000" y="317697"/>
            <a:ext cx="8640000" cy="13855"/>
          </a:xfrm>
          <a:prstGeom prst="rect">
            <a:avLst/>
          </a:prstGeom>
          <a:gradFill flip="none" rotWithShape="1">
            <a:gsLst>
              <a:gs pos="33000">
                <a:srgbClr val="6C7E94"/>
              </a:gs>
              <a:gs pos="0">
                <a:schemeClr val="accent1">
                  <a:lumMod val="0"/>
                  <a:lumOff val="100000"/>
                  <a:alpha val="7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318" tIns="0" rIns="0" bIns="0" rtlCol="0" anchor="ctr">
            <a:noAutofit/>
          </a:bodyPr>
          <a:lstStyle/>
          <a:p>
            <a:pPr algn="l"/>
            <a:endParaRPr lang="ko-KR" altLang="en-US" sz="577" spc="-24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00">
            <a:extLst>
              <a:ext uri="{FF2B5EF4-FFF2-40B4-BE49-F238E27FC236}">
                <a16:creationId xmlns:a16="http://schemas.microsoft.com/office/drawing/2014/main" id="{33CC6E1F-B00D-46EB-8AFB-D56E5337C84B}"/>
              </a:ext>
            </a:extLst>
          </p:cNvPr>
          <p:cNvSpPr txBox="1"/>
          <p:nvPr userDrawn="1"/>
        </p:nvSpPr>
        <p:spPr>
          <a:xfrm>
            <a:off x="8593931" y="181592"/>
            <a:ext cx="283237" cy="12311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 anchorCtr="0">
            <a:spAutoFit/>
          </a:bodyPr>
          <a:lstStyle>
            <a:lvl1pPr algn="r" defTabSz="825500">
              <a:lnSpc>
                <a:spcPct val="100000"/>
              </a:lnSpc>
              <a:spcBef>
                <a:spcPts val="0"/>
              </a:spcBef>
              <a:defRPr sz="2500" b="1"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 algn="r" hangingPunct="1"/>
            <a:fld id="{0E3D79B6-AA84-422F-B2E3-93123B061679}" type="slidenum">
              <a:rPr kumimoji="0" lang="en-US" altLang="ko-KR" sz="800" b="1" i="0" u="none" strike="noStrike" kern="1200" cap="none" spc="0" normalizeH="0" baseline="0" smtClean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  <a:sym typeface="Arial"/>
              </a:rPr>
              <a:pPr algn="r" hangingPunct="1"/>
              <a:t>‹#›</a:t>
            </a:fld>
            <a:endParaRPr kumimoji="0" sz="800" b="1" i="0" u="none" strike="noStrike" kern="1200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  <a:sym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6DD988-C950-4374-8E0A-9C1F9EF45CDB}"/>
              </a:ext>
            </a:extLst>
          </p:cNvPr>
          <p:cNvSpPr txBox="1"/>
          <p:nvPr userDrawn="1"/>
        </p:nvSpPr>
        <p:spPr>
          <a:xfrm>
            <a:off x="5862301" y="188470"/>
            <a:ext cx="476644" cy="1077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algn="l" defTabSz="794712" rtl="0" eaLnBrk="1" latinLnBrk="1" hangingPunct="1"/>
            <a:r>
              <a:rPr lang="en-US" altLang="ko-KR" sz="700" b="0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1. </a:t>
            </a:r>
            <a:r>
              <a:rPr lang="ko-KR" altLang="en-US" sz="700" b="0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제안 개요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C0714E-54CE-4E4D-B434-ECD384DF0382}"/>
              </a:ext>
            </a:extLst>
          </p:cNvPr>
          <p:cNvSpPr txBox="1"/>
          <p:nvPr userDrawn="1"/>
        </p:nvSpPr>
        <p:spPr>
          <a:xfrm>
            <a:off x="6571342" y="188470"/>
            <a:ext cx="475753" cy="1077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ko-KR"/>
            </a:defPPr>
            <a:lvl1pPr>
              <a:defRPr sz="1100" b="1" spc="-5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sz="700" b="1" dirty="0"/>
              <a:t>2. </a:t>
            </a:r>
            <a:r>
              <a:rPr lang="ko-KR" altLang="en-US" sz="700" b="1" dirty="0"/>
              <a:t>기술 소개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B0C392-D206-4C83-8431-FE3456DEACDD}"/>
              </a:ext>
            </a:extLst>
          </p:cNvPr>
          <p:cNvSpPr txBox="1"/>
          <p:nvPr userDrawn="1"/>
        </p:nvSpPr>
        <p:spPr>
          <a:xfrm>
            <a:off x="7246741" y="188470"/>
            <a:ext cx="676275" cy="10772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l"/>
            <a:r>
              <a:rPr lang="en-US" altLang="ko-KR" sz="700" b="0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3. </a:t>
            </a:r>
            <a:r>
              <a:rPr lang="ko-KR" altLang="en-US" sz="700" b="0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기술 확보 방안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8D1B58F-E138-45C6-A200-9DC383F5E14D}"/>
              </a:ext>
            </a:extLst>
          </p:cNvPr>
          <p:cNvSpPr txBox="1"/>
          <p:nvPr userDrawn="1"/>
        </p:nvSpPr>
        <p:spPr>
          <a:xfrm>
            <a:off x="8155413" y="188470"/>
            <a:ext cx="438518" cy="10772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l"/>
            <a:r>
              <a:rPr lang="en-US" altLang="ko-KR" sz="700" b="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700" b="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기대효과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D5612428-CE70-4BB3-A896-A3F467376D05}"/>
              </a:ext>
            </a:extLst>
          </p:cNvPr>
          <p:cNvSpPr/>
          <p:nvPr userDrawn="1"/>
        </p:nvSpPr>
        <p:spPr>
          <a:xfrm>
            <a:off x="6535895" y="314233"/>
            <a:ext cx="511200" cy="2078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318" tIns="0" rIns="0" bIns="0" rtlCol="0" anchor="ctr">
            <a:noAutofit/>
          </a:bodyPr>
          <a:lstStyle/>
          <a:p>
            <a:pPr algn="l"/>
            <a:endParaRPr lang="ko-KR" altLang="en-US" sz="577" spc="-24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E1D9DC-B6FC-4620-B9B2-DE83A29182B6}"/>
              </a:ext>
            </a:extLst>
          </p:cNvPr>
          <p:cNvSpPr txBox="1"/>
          <p:nvPr userDrawn="1"/>
        </p:nvSpPr>
        <p:spPr>
          <a:xfrm>
            <a:off x="252000" y="145638"/>
            <a:ext cx="1247990" cy="174851"/>
          </a:xfrm>
          <a:prstGeom prst="rect">
            <a:avLst/>
          </a:prstGeom>
          <a:noFill/>
        </p:spPr>
        <p:txBody>
          <a:bodyPr wrap="square" lIns="0" tIns="18000" rIns="54000" bIns="18000" rtlCol="0" anchor="ctr" anchorCtr="0">
            <a:spAutoFit/>
          </a:bodyPr>
          <a:lstStyle/>
          <a:p>
            <a:pPr marL="0" algn="l" defTabSz="794712" rtl="0" eaLnBrk="1" latinLnBrk="1" hangingPunct="1"/>
            <a:r>
              <a:rPr lang="en-US" altLang="ko-KR" sz="900" b="1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2026 ConTech </a:t>
            </a:r>
            <a:r>
              <a:rPr lang="ko-KR" altLang="en-US" sz="900" b="1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공모전</a:t>
            </a:r>
          </a:p>
        </p:txBody>
      </p:sp>
    </p:spTree>
    <p:extLst>
      <p:ext uri="{BB962C8B-B14F-4D97-AF65-F5344CB8AC3E}">
        <p14:creationId xmlns:p14="http://schemas.microsoft.com/office/powerpoint/2010/main" val="3164277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_3. 기술 확보 방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262C37D7-BED6-4C97-A22B-64CCA22297A8}"/>
              </a:ext>
            </a:extLst>
          </p:cNvPr>
          <p:cNvSpPr/>
          <p:nvPr userDrawn="1"/>
        </p:nvSpPr>
        <p:spPr>
          <a:xfrm>
            <a:off x="252000" y="317697"/>
            <a:ext cx="8640000" cy="13855"/>
          </a:xfrm>
          <a:prstGeom prst="rect">
            <a:avLst/>
          </a:prstGeom>
          <a:gradFill flip="none" rotWithShape="1">
            <a:gsLst>
              <a:gs pos="33000">
                <a:srgbClr val="6C7E94"/>
              </a:gs>
              <a:gs pos="0">
                <a:schemeClr val="accent1">
                  <a:lumMod val="0"/>
                  <a:lumOff val="100000"/>
                  <a:alpha val="7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318" tIns="0" rIns="0" bIns="0" rtlCol="0" anchor="ctr">
            <a:noAutofit/>
          </a:bodyPr>
          <a:lstStyle/>
          <a:p>
            <a:pPr algn="l"/>
            <a:endParaRPr lang="ko-KR" altLang="en-US" sz="577" spc="-24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00">
            <a:extLst>
              <a:ext uri="{FF2B5EF4-FFF2-40B4-BE49-F238E27FC236}">
                <a16:creationId xmlns:a16="http://schemas.microsoft.com/office/drawing/2014/main" id="{2E84F916-672E-4893-A75F-7075867BEFC8}"/>
              </a:ext>
            </a:extLst>
          </p:cNvPr>
          <p:cNvSpPr txBox="1"/>
          <p:nvPr userDrawn="1"/>
        </p:nvSpPr>
        <p:spPr>
          <a:xfrm>
            <a:off x="8593931" y="181592"/>
            <a:ext cx="283237" cy="12311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 anchorCtr="0">
            <a:spAutoFit/>
          </a:bodyPr>
          <a:lstStyle>
            <a:lvl1pPr algn="r" defTabSz="825500">
              <a:lnSpc>
                <a:spcPct val="100000"/>
              </a:lnSpc>
              <a:spcBef>
                <a:spcPts val="0"/>
              </a:spcBef>
              <a:defRPr sz="2500" b="1"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 algn="r" hangingPunct="1"/>
            <a:fld id="{0E3D79B6-AA84-422F-B2E3-93123B061679}" type="slidenum">
              <a:rPr kumimoji="0" lang="en-US" altLang="ko-KR" sz="800" b="1" i="0" u="none" strike="noStrike" kern="1200" cap="none" spc="0" normalizeH="0" baseline="0" smtClean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  <a:sym typeface="Arial"/>
              </a:rPr>
              <a:pPr algn="r" hangingPunct="1"/>
              <a:t>‹#›</a:t>
            </a:fld>
            <a:endParaRPr kumimoji="0" sz="800" b="1" i="0" u="none" strike="noStrike" kern="1200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  <a:sym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F2A3058-AA5B-42AD-95B6-7318AE271A6D}"/>
              </a:ext>
            </a:extLst>
          </p:cNvPr>
          <p:cNvSpPr txBox="1"/>
          <p:nvPr userDrawn="1"/>
        </p:nvSpPr>
        <p:spPr>
          <a:xfrm>
            <a:off x="5862301" y="188470"/>
            <a:ext cx="476644" cy="1077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algn="l" defTabSz="794712" rtl="0" eaLnBrk="1" latinLnBrk="1" hangingPunct="1"/>
            <a:r>
              <a:rPr lang="en-US" altLang="ko-KR" sz="700" b="0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1. </a:t>
            </a:r>
            <a:r>
              <a:rPr lang="ko-KR" altLang="en-US" sz="700" b="0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제안 개요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ED08FC-0BC0-4574-A606-D051740D78B9}"/>
              </a:ext>
            </a:extLst>
          </p:cNvPr>
          <p:cNvSpPr txBox="1"/>
          <p:nvPr userDrawn="1"/>
        </p:nvSpPr>
        <p:spPr>
          <a:xfrm>
            <a:off x="6571342" y="188470"/>
            <a:ext cx="440307" cy="1077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ko-KR"/>
            </a:defPPr>
            <a:lvl1pPr>
              <a:defRPr sz="1100" b="1" spc="-5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sz="700" b="0" dirty="0"/>
              <a:t>2. </a:t>
            </a:r>
            <a:r>
              <a:rPr lang="ko-KR" altLang="en-US" sz="700" b="0" dirty="0"/>
              <a:t>기술 소개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6F6CF6-1F4E-4023-9ADE-07162AEF3D1E}"/>
              </a:ext>
            </a:extLst>
          </p:cNvPr>
          <p:cNvSpPr txBox="1"/>
          <p:nvPr userDrawn="1"/>
        </p:nvSpPr>
        <p:spPr>
          <a:xfrm>
            <a:off x="7246741" y="188470"/>
            <a:ext cx="676275" cy="10772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l"/>
            <a:r>
              <a:rPr lang="en-US" altLang="ko-KR" sz="700" b="1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3. </a:t>
            </a:r>
            <a:r>
              <a:rPr lang="ko-KR" altLang="en-US" sz="700" b="1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기술 확보 방안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4149BE0-3208-4C16-A9DC-6811E0E846C7}"/>
              </a:ext>
            </a:extLst>
          </p:cNvPr>
          <p:cNvSpPr txBox="1"/>
          <p:nvPr userDrawn="1"/>
        </p:nvSpPr>
        <p:spPr>
          <a:xfrm>
            <a:off x="8155413" y="188470"/>
            <a:ext cx="438518" cy="10772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l"/>
            <a:r>
              <a:rPr lang="en-US" altLang="ko-KR" sz="700" b="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700" b="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기대효과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DA49AD12-B359-4B81-A148-6896AF571961}"/>
              </a:ext>
            </a:extLst>
          </p:cNvPr>
          <p:cNvSpPr/>
          <p:nvPr userDrawn="1"/>
        </p:nvSpPr>
        <p:spPr>
          <a:xfrm>
            <a:off x="7231873" y="314233"/>
            <a:ext cx="712800" cy="2078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318" tIns="0" rIns="0" bIns="0" rtlCol="0" anchor="ctr">
            <a:noAutofit/>
          </a:bodyPr>
          <a:lstStyle/>
          <a:p>
            <a:pPr algn="l"/>
            <a:endParaRPr lang="ko-KR" altLang="en-US" sz="577" spc="-24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782C43-4E34-46FA-AEE3-FD2CC7E103EF}"/>
              </a:ext>
            </a:extLst>
          </p:cNvPr>
          <p:cNvSpPr txBox="1"/>
          <p:nvPr userDrawn="1"/>
        </p:nvSpPr>
        <p:spPr>
          <a:xfrm>
            <a:off x="252000" y="145638"/>
            <a:ext cx="1247990" cy="174851"/>
          </a:xfrm>
          <a:prstGeom prst="rect">
            <a:avLst/>
          </a:prstGeom>
          <a:noFill/>
        </p:spPr>
        <p:txBody>
          <a:bodyPr wrap="square" lIns="0" tIns="18000" rIns="54000" bIns="18000" rtlCol="0" anchor="ctr" anchorCtr="0">
            <a:spAutoFit/>
          </a:bodyPr>
          <a:lstStyle/>
          <a:p>
            <a:pPr marL="0" algn="l" defTabSz="794712" rtl="0" eaLnBrk="1" latinLnBrk="1" hangingPunct="1"/>
            <a:r>
              <a:rPr lang="en-US" altLang="ko-KR" sz="900" b="1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2026 ConTech </a:t>
            </a:r>
            <a:r>
              <a:rPr lang="ko-KR" altLang="en-US" sz="900" b="1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공모전</a:t>
            </a:r>
          </a:p>
        </p:txBody>
      </p:sp>
    </p:spTree>
    <p:extLst>
      <p:ext uri="{BB962C8B-B14F-4D97-AF65-F5344CB8AC3E}">
        <p14:creationId xmlns:p14="http://schemas.microsoft.com/office/powerpoint/2010/main" val="311847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본문_4. 기대효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262C37D7-BED6-4C97-A22B-64CCA22297A8}"/>
              </a:ext>
            </a:extLst>
          </p:cNvPr>
          <p:cNvSpPr/>
          <p:nvPr userDrawn="1"/>
        </p:nvSpPr>
        <p:spPr>
          <a:xfrm>
            <a:off x="252000" y="317697"/>
            <a:ext cx="8640000" cy="13855"/>
          </a:xfrm>
          <a:prstGeom prst="rect">
            <a:avLst/>
          </a:prstGeom>
          <a:gradFill flip="none" rotWithShape="1">
            <a:gsLst>
              <a:gs pos="33000">
                <a:srgbClr val="6C7E94"/>
              </a:gs>
              <a:gs pos="0">
                <a:schemeClr val="accent1">
                  <a:lumMod val="0"/>
                  <a:lumOff val="100000"/>
                  <a:alpha val="7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318" tIns="0" rIns="0" bIns="0" rtlCol="0" anchor="ctr">
            <a:noAutofit/>
          </a:bodyPr>
          <a:lstStyle/>
          <a:p>
            <a:pPr algn="l"/>
            <a:endParaRPr lang="ko-KR" altLang="en-US" sz="577" spc="-24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00">
            <a:extLst>
              <a:ext uri="{FF2B5EF4-FFF2-40B4-BE49-F238E27FC236}">
                <a16:creationId xmlns:a16="http://schemas.microsoft.com/office/drawing/2014/main" id="{33CC6E1F-B00D-46EB-8AFB-D56E5337C84B}"/>
              </a:ext>
            </a:extLst>
          </p:cNvPr>
          <p:cNvSpPr txBox="1"/>
          <p:nvPr userDrawn="1"/>
        </p:nvSpPr>
        <p:spPr>
          <a:xfrm>
            <a:off x="8593931" y="181592"/>
            <a:ext cx="283237" cy="123111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 anchor="ctr" anchorCtr="0">
            <a:spAutoFit/>
          </a:bodyPr>
          <a:lstStyle>
            <a:lvl1pPr algn="r" defTabSz="825500">
              <a:lnSpc>
                <a:spcPct val="100000"/>
              </a:lnSpc>
              <a:spcBef>
                <a:spcPts val="0"/>
              </a:spcBef>
              <a:defRPr sz="2500" b="1">
                <a:solidFill>
                  <a:srgbClr val="FFFFFF"/>
                </a:solid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 algn="r" hangingPunct="1"/>
            <a:fld id="{0E3D79B6-AA84-422F-B2E3-93123B061679}" type="slidenum">
              <a:rPr kumimoji="0" lang="en-US" altLang="ko-KR" sz="800" b="1" i="0" u="none" strike="noStrike" kern="1200" cap="none" spc="0" normalizeH="0" baseline="0" smtClean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  <a:sym typeface="Arial"/>
              </a:rPr>
              <a:pPr algn="r" hangingPunct="1"/>
              <a:t>‹#›</a:t>
            </a:fld>
            <a:endParaRPr kumimoji="0" sz="800" b="1" i="0" u="none" strike="noStrike" kern="1200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  <a:sym typeface="Arial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B99083-A411-476D-80AA-AF8C53CCDC9E}"/>
              </a:ext>
            </a:extLst>
          </p:cNvPr>
          <p:cNvSpPr txBox="1"/>
          <p:nvPr userDrawn="1"/>
        </p:nvSpPr>
        <p:spPr>
          <a:xfrm>
            <a:off x="5862301" y="188470"/>
            <a:ext cx="476644" cy="1077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algn="l" defTabSz="794712" rtl="0" eaLnBrk="1" latinLnBrk="1" hangingPunct="1"/>
            <a:r>
              <a:rPr lang="en-US" altLang="ko-KR" sz="700" b="0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1. </a:t>
            </a:r>
            <a:r>
              <a:rPr lang="ko-KR" altLang="en-US" sz="700" b="0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제안 개요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8F922FB-4F80-4133-9C2B-045224A6B5ED}"/>
              </a:ext>
            </a:extLst>
          </p:cNvPr>
          <p:cNvSpPr txBox="1"/>
          <p:nvPr userDrawn="1"/>
        </p:nvSpPr>
        <p:spPr>
          <a:xfrm>
            <a:off x="6571342" y="188470"/>
            <a:ext cx="440307" cy="1077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>
            <a:defPPr>
              <a:defRPr lang="ko-KR"/>
            </a:defPPr>
            <a:lvl1pPr>
              <a:defRPr sz="1100" b="1" spc="-5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sz="700" b="0" dirty="0"/>
              <a:t>2. </a:t>
            </a:r>
            <a:r>
              <a:rPr lang="ko-KR" altLang="en-US" sz="700" b="0" dirty="0"/>
              <a:t>기술 소개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EF00E08-384C-43EE-BB3F-7A714A2C723B}"/>
              </a:ext>
            </a:extLst>
          </p:cNvPr>
          <p:cNvSpPr txBox="1"/>
          <p:nvPr userDrawn="1"/>
        </p:nvSpPr>
        <p:spPr>
          <a:xfrm>
            <a:off x="7246741" y="188470"/>
            <a:ext cx="676275" cy="10772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l"/>
            <a:r>
              <a:rPr lang="en-US" altLang="ko-KR" sz="700" b="0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3. </a:t>
            </a:r>
            <a:r>
              <a:rPr lang="ko-KR" altLang="en-US" sz="700" b="0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기술 확보 방안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5EE4A3E-7E8E-4275-83E5-6A7C7F4FDBE1}"/>
              </a:ext>
            </a:extLst>
          </p:cNvPr>
          <p:cNvSpPr txBox="1"/>
          <p:nvPr userDrawn="1"/>
        </p:nvSpPr>
        <p:spPr>
          <a:xfrm>
            <a:off x="8155413" y="188470"/>
            <a:ext cx="444930" cy="107722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l"/>
            <a:r>
              <a:rPr lang="en-US" altLang="ko-KR" sz="700" b="1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4. </a:t>
            </a:r>
            <a:r>
              <a:rPr lang="ko-KR" altLang="en-US" sz="700" b="1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기대효과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436F151E-3098-454F-85E5-7370E3287B9B}"/>
              </a:ext>
            </a:extLst>
          </p:cNvPr>
          <p:cNvSpPr/>
          <p:nvPr userDrawn="1"/>
        </p:nvSpPr>
        <p:spPr>
          <a:xfrm>
            <a:off x="8136678" y="314233"/>
            <a:ext cx="482400" cy="2078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318" tIns="0" rIns="0" bIns="0" rtlCol="0" anchor="ctr">
            <a:noAutofit/>
          </a:bodyPr>
          <a:lstStyle/>
          <a:p>
            <a:pPr algn="l"/>
            <a:endParaRPr lang="ko-KR" altLang="en-US" sz="577" spc="-24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2670951-B842-44D6-93C4-C0291E2658B2}"/>
              </a:ext>
            </a:extLst>
          </p:cNvPr>
          <p:cNvSpPr txBox="1"/>
          <p:nvPr userDrawn="1"/>
        </p:nvSpPr>
        <p:spPr>
          <a:xfrm>
            <a:off x="252000" y="145638"/>
            <a:ext cx="1247990" cy="174851"/>
          </a:xfrm>
          <a:prstGeom prst="rect">
            <a:avLst/>
          </a:prstGeom>
          <a:noFill/>
        </p:spPr>
        <p:txBody>
          <a:bodyPr wrap="square" lIns="0" tIns="18000" rIns="54000" bIns="18000" rtlCol="0" anchor="ctr" anchorCtr="0">
            <a:spAutoFit/>
          </a:bodyPr>
          <a:lstStyle/>
          <a:p>
            <a:pPr marL="0" algn="l" defTabSz="794712" rtl="0" eaLnBrk="1" latinLnBrk="1" hangingPunct="1"/>
            <a:r>
              <a:rPr lang="en-US" altLang="ko-KR" sz="900" b="1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2026 ConTech </a:t>
            </a:r>
            <a:r>
              <a:rPr lang="ko-KR" altLang="en-US" sz="900" b="1" kern="1200" spc="-24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3894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공모전</a:t>
            </a:r>
          </a:p>
        </p:txBody>
      </p:sp>
    </p:spTree>
    <p:extLst>
      <p:ext uri="{BB962C8B-B14F-4D97-AF65-F5344CB8AC3E}">
        <p14:creationId xmlns:p14="http://schemas.microsoft.com/office/powerpoint/2010/main" val="3373404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437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3171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62" r:id="rId2"/>
    <p:sldLayoutId id="2147483708" r:id="rId3"/>
    <p:sldLayoutId id="2147483709" r:id="rId4"/>
    <p:sldLayoutId id="2147483711" r:id="rId5"/>
    <p:sldLayoutId id="2147483710" r:id="rId6"/>
    <p:sldLayoutId id="2147483669" r:id="rId7"/>
  </p:sldLayoutIdLst>
  <p:hf hdr="0" ftr="0" dt="0"/>
  <p:txStyles>
    <p:titleStyle>
      <a:lvl1pPr algn="l" defTabSz="68575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38" indent="-171438" algn="l" defTabSz="685750" rtl="0" eaLnBrk="1" latinLnBrk="1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12" indent="-171438" algn="l" defTabSz="68575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85" indent="-171438" algn="l" defTabSz="68575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61" indent="-171438" algn="l" defTabSz="68575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542936" indent="-171438" algn="l" defTabSz="68575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885809" indent="-171438" algn="l" defTabSz="68575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28683" indent="-171438" algn="l" defTabSz="68575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1558" indent="-171438" algn="l" defTabSz="68575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4432" indent="-171438" algn="l" defTabSz="68575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50" rtl="0" eaLnBrk="1" latinLnBrk="1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75" algn="l" defTabSz="685750" rtl="0" eaLnBrk="1" latinLnBrk="1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50" algn="l" defTabSz="685750" rtl="0" eaLnBrk="1" latinLnBrk="1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24" algn="l" defTabSz="685750" rtl="0" eaLnBrk="1" latinLnBrk="1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498" algn="l" defTabSz="685750" rtl="0" eaLnBrk="1" latinLnBrk="1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372" algn="l" defTabSz="685750" rtl="0" eaLnBrk="1" latinLnBrk="1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246" algn="l" defTabSz="685750" rtl="0" eaLnBrk="1" latinLnBrk="1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120" algn="l" defTabSz="685750" rtl="0" eaLnBrk="1" latinLnBrk="1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2995" algn="l" defTabSz="685750" rtl="0" eaLnBrk="1" latinLnBrk="1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>
            <a:extLst>
              <a:ext uri="{FF2B5EF4-FFF2-40B4-BE49-F238E27FC236}">
                <a16:creationId xmlns:a16="http://schemas.microsoft.com/office/drawing/2014/main" id="{7451BBEA-C18A-462D-A499-63C75FC91701}"/>
              </a:ext>
            </a:extLst>
          </p:cNvPr>
          <p:cNvSpPr txBox="1">
            <a:spLocks/>
          </p:cNvSpPr>
          <p:nvPr/>
        </p:nvSpPr>
        <p:spPr>
          <a:xfrm>
            <a:off x="0" y="1943661"/>
            <a:ext cx="9144000" cy="58477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</a:pPr>
            <a:r>
              <a:rPr lang="en-US" altLang="ko-KR" sz="3200" b="1" spc="-51" dirty="0">
                <a:ln>
                  <a:solidFill>
                    <a:srgbClr val="3A3A3A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OOO (</a:t>
            </a:r>
            <a:r>
              <a:rPr lang="ko-KR" altLang="en-US" sz="3200" b="1" spc="-51" dirty="0">
                <a:ln>
                  <a:solidFill>
                    <a:srgbClr val="3A3A3A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과제명</a:t>
            </a:r>
            <a:r>
              <a:rPr lang="en-US" altLang="ko-KR" sz="3200" b="1" spc="-51" dirty="0">
                <a:ln>
                  <a:solidFill>
                    <a:srgbClr val="3A3A3A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3200" b="1" spc="-51" dirty="0">
                <a:ln>
                  <a:solidFill>
                    <a:srgbClr val="3A3A3A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제안서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317F0471-2DAA-4D13-9E0D-AF1ABBAC53D8}"/>
              </a:ext>
            </a:extLst>
          </p:cNvPr>
          <p:cNvSpPr txBox="1">
            <a:spLocks/>
          </p:cNvSpPr>
          <p:nvPr/>
        </p:nvSpPr>
        <p:spPr>
          <a:xfrm>
            <a:off x="2317647" y="3438455"/>
            <a:ext cx="4508708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600" b="1" dirty="0">
                <a:ln>
                  <a:solidFill>
                    <a:srgbClr val="3A3A3A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2026. 00. 00</a:t>
            </a:r>
          </a:p>
        </p:txBody>
      </p:sp>
      <p:sp>
        <p:nvSpPr>
          <p:cNvPr id="5" name="제목 1">
            <a:extLst>
              <a:ext uri="{FF2B5EF4-FFF2-40B4-BE49-F238E27FC236}">
                <a16:creationId xmlns:a16="http://schemas.microsoft.com/office/drawing/2014/main" id="{31BCC2A4-D84F-4EDC-AE9B-85AFBFAA9A0C}"/>
              </a:ext>
            </a:extLst>
          </p:cNvPr>
          <p:cNvSpPr txBox="1">
            <a:spLocks/>
          </p:cNvSpPr>
          <p:nvPr/>
        </p:nvSpPr>
        <p:spPr>
          <a:xfrm>
            <a:off x="2317647" y="4329855"/>
            <a:ext cx="4508708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1600" b="1" dirty="0">
                <a:ln>
                  <a:solidFill>
                    <a:srgbClr val="3A3A3A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b="1" dirty="0">
                <a:ln>
                  <a:solidFill>
                    <a:srgbClr val="3A3A3A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주</a:t>
            </a:r>
            <a:r>
              <a:rPr lang="en-US" altLang="ko-KR" sz="1600" b="1" dirty="0">
                <a:ln>
                  <a:solidFill>
                    <a:srgbClr val="3A3A3A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) OOO</a:t>
            </a:r>
            <a:r>
              <a:rPr lang="ko-KR" altLang="en-US" sz="1600" b="1" dirty="0">
                <a:ln>
                  <a:solidFill>
                    <a:srgbClr val="3A3A3A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b="1" dirty="0">
                <a:ln>
                  <a:solidFill>
                    <a:srgbClr val="3A3A3A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또는</a:t>
            </a:r>
            <a:r>
              <a:rPr lang="ko-KR" altLang="en-US" sz="1600" b="1" dirty="0">
                <a:ln>
                  <a:solidFill>
                    <a:srgbClr val="3A3A3A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>
                <a:ln>
                  <a:solidFill>
                    <a:srgbClr val="3A3A3A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OO</a:t>
            </a:r>
            <a:r>
              <a:rPr lang="ko-KR" altLang="en-US" sz="1600" b="1" dirty="0">
                <a:ln>
                  <a:solidFill>
                    <a:srgbClr val="3A3A3A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대학교 </a:t>
            </a:r>
            <a:r>
              <a:rPr lang="en-US" altLang="ko-KR" sz="1600" b="1" dirty="0">
                <a:ln>
                  <a:solidFill>
                    <a:srgbClr val="3A3A3A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b="1" dirty="0">
                <a:ln>
                  <a:solidFill>
                    <a:srgbClr val="3A3A3A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기관명</a:t>
            </a:r>
            <a:r>
              <a:rPr lang="en-US" altLang="ko-KR" sz="1600" b="1" dirty="0">
                <a:ln>
                  <a:solidFill>
                    <a:srgbClr val="3A3A3A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endParaRPr lang="ko-KR" altLang="en-US" sz="1600" b="1" dirty="0">
              <a:ln>
                <a:solidFill>
                  <a:srgbClr val="3A3A3A">
                    <a:alpha val="0"/>
                  </a:srgbClr>
                </a:solidFill>
              </a:ln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933CFC6E-C665-44EF-8FB7-82EC51CF0F43}"/>
              </a:ext>
            </a:extLst>
          </p:cNvPr>
          <p:cNvSpPr/>
          <p:nvPr/>
        </p:nvSpPr>
        <p:spPr>
          <a:xfrm>
            <a:off x="-1" y="1570900"/>
            <a:ext cx="1656000" cy="216000"/>
          </a:xfrm>
          <a:prstGeom prst="rect">
            <a:avLst/>
          </a:prstGeom>
          <a:solidFill>
            <a:srgbClr val="142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>
            <a:noAutofit/>
          </a:bodyPr>
          <a:lstStyle/>
          <a:p>
            <a:r>
              <a:rPr lang="en-US" altLang="ko-KR" sz="12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2026 ConTech </a:t>
            </a:r>
            <a:r>
              <a:rPr lang="ko-KR" altLang="en-US" sz="12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공모전</a:t>
            </a:r>
            <a:endParaRPr lang="ko-KR" altLang="en-US" sz="11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9" name="직선 연결선 28">
            <a:extLst>
              <a:ext uri="{FF2B5EF4-FFF2-40B4-BE49-F238E27FC236}">
                <a16:creationId xmlns:a16="http://schemas.microsoft.com/office/drawing/2014/main" id="{9C626889-0FAB-4004-8D9A-010253222307}"/>
              </a:ext>
            </a:extLst>
          </p:cNvPr>
          <p:cNvCxnSpPr/>
          <p:nvPr/>
        </p:nvCxnSpPr>
        <p:spPr>
          <a:xfrm>
            <a:off x="0" y="1795500"/>
            <a:ext cx="9144000" cy="0"/>
          </a:xfrm>
          <a:prstGeom prst="line">
            <a:avLst/>
          </a:prstGeom>
          <a:ln w="28575" cap="flat">
            <a:solidFill>
              <a:srgbClr val="1428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연결선 29">
            <a:extLst>
              <a:ext uri="{FF2B5EF4-FFF2-40B4-BE49-F238E27FC236}">
                <a16:creationId xmlns:a16="http://schemas.microsoft.com/office/drawing/2014/main" id="{31B7F3D0-F6E4-4C16-84EA-38F96D5CC442}"/>
              </a:ext>
            </a:extLst>
          </p:cNvPr>
          <p:cNvCxnSpPr/>
          <p:nvPr/>
        </p:nvCxnSpPr>
        <p:spPr>
          <a:xfrm>
            <a:off x="0" y="2686900"/>
            <a:ext cx="9144000" cy="0"/>
          </a:xfrm>
          <a:prstGeom prst="line">
            <a:avLst/>
          </a:prstGeom>
          <a:ln w="28575" cap="flat">
            <a:solidFill>
              <a:srgbClr val="1428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>
            <a:extLst>
              <a:ext uri="{FF2B5EF4-FFF2-40B4-BE49-F238E27FC236}">
                <a16:creationId xmlns:a16="http://schemas.microsoft.com/office/drawing/2014/main" id="{F7948766-B2E7-463E-80DE-DF38D39A6C67}"/>
              </a:ext>
            </a:extLst>
          </p:cNvPr>
          <p:cNvSpPr/>
          <p:nvPr/>
        </p:nvSpPr>
        <p:spPr>
          <a:xfrm>
            <a:off x="3302744" y="3888649"/>
            <a:ext cx="2538515" cy="10772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spAutoFit/>
          </a:bodyPr>
          <a:lstStyle/>
          <a:p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*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제안서 제출일자와 공모전 약관 동의서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제출일자는 동일해야 함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57619901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F74A7AE8-6F32-4F99-9832-9BD93310A8C2}"/>
              </a:ext>
            </a:extLst>
          </p:cNvPr>
          <p:cNvSpPr/>
          <p:nvPr/>
        </p:nvSpPr>
        <p:spPr>
          <a:xfrm>
            <a:off x="252000" y="497062"/>
            <a:ext cx="5482050" cy="307777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square" lIns="0">
            <a:spAutoFit/>
          </a:bodyPr>
          <a:lstStyle/>
          <a:p>
            <a:pPr defTabSz="727332" latinLnBrk="0" hangingPunct="0"/>
            <a:r>
              <a:rPr lang="en-US" altLang="ko-KR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2.4 </a:t>
            </a:r>
            <a:r>
              <a:rPr lang="ko-KR" altLang="en-US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기술 개발 범위</a:t>
            </a:r>
            <a:r>
              <a:rPr lang="en-US" altLang="ko-KR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 </a:t>
            </a:r>
            <a:r>
              <a:rPr lang="en-US" altLang="ko-KR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(</a:t>
            </a:r>
            <a:r>
              <a:rPr lang="ko-KR" altLang="en-US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금회 제안 기술 기준</a:t>
            </a:r>
            <a:r>
              <a:rPr lang="en-US" altLang="ko-KR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)</a:t>
            </a:r>
            <a:endParaRPr lang="ko-KR" altLang="en-US" sz="1400" kern="0" spc="-30" dirty="0">
              <a:ln>
                <a:solidFill>
                  <a:srgbClr val="1F497D">
                    <a:alpha val="0"/>
                  </a:srgb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맑은 고딕"/>
              <a:ea typeface="맑은 고딕"/>
              <a:cs typeface="Arial"/>
              <a:sym typeface="Arial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78158EB-CF16-46B1-9D7E-91CEAC0E4AB4}"/>
              </a:ext>
            </a:extLst>
          </p:cNvPr>
          <p:cNvSpPr/>
          <p:nvPr/>
        </p:nvSpPr>
        <p:spPr>
          <a:xfrm>
            <a:off x="251998" y="1197090"/>
            <a:ext cx="4284000" cy="370800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24000" rIns="0" bIns="0" rtlCol="0" anchor="t">
            <a:noAutofit/>
          </a:bodyPr>
          <a:lstStyle/>
          <a:p>
            <a:pPr marL="90488" indent="-90488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0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///////</a:t>
            </a:r>
          </a:p>
          <a:p>
            <a:pPr marL="90488" indent="-90488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ko-KR" altLang="en-US" sz="10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00206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C2DE2002-C2B6-4100-945A-5A9C88FEB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9442" y="1104757"/>
            <a:ext cx="1387367" cy="1846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none" lIns="252000" tIns="0" rIns="25200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783" fontAlgn="ctr">
              <a:defRPr/>
            </a:pPr>
            <a:r>
              <a:rPr lang="ko-KR" altLang="en-US" sz="1200" b="1" spc="-1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19376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개발 완료 항목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C1C187D-BB4C-48E6-B3F2-44CC8545CE41}"/>
              </a:ext>
            </a:extLst>
          </p:cNvPr>
          <p:cNvSpPr/>
          <p:nvPr/>
        </p:nvSpPr>
        <p:spPr>
          <a:xfrm>
            <a:off x="4710793" y="1197090"/>
            <a:ext cx="4181206" cy="370800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24000" rIns="0" bIns="0" rtlCol="0" anchor="t">
            <a:noAutofit/>
          </a:bodyPr>
          <a:lstStyle/>
          <a:p>
            <a:pPr marL="90488" indent="-90488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0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///////</a:t>
            </a:r>
            <a:endParaRPr lang="ko-KR" altLang="en-US" sz="10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C4C9D753-E4BC-4DC2-BD01-A08A0329D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7713" y="1104757"/>
            <a:ext cx="1387367" cy="1846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none" lIns="252000" tIns="0" rIns="25200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783" fontAlgn="ctr">
              <a:defRPr/>
            </a:pPr>
            <a:r>
              <a:rPr lang="ko-KR" altLang="en-US" sz="1200" b="1" spc="-1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19376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개발 필요 항목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6BAFB226-3AC8-4CD1-8BD1-15CCDFE2497A}"/>
              </a:ext>
            </a:extLst>
          </p:cNvPr>
          <p:cNvSpPr/>
          <p:nvPr/>
        </p:nvSpPr>
        <p:spPr>
          <a:xfrm>
            <a:off x="347816" y="2992500"/>
            <a:ext cx="3495369" cy="183858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예시 </a:t>
            </a: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1) </a:t>
            </a:r>
          </a:p>
          <a:p>
            <a:pPr marL="85725" indent="-857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컨셉 디자인 완료</a:t>
            </a:r>
            <a:endParaRPr lang="en-US" altLang="ko-KR" sz="900" i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시제품 제작 및 </a:t>
            </a: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Lab Test </a:t>
            </a: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완료</a:t>
            </a:r>
            <a:endParaRPr lang="en-US" altLang="ko-KR" sz="900" i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ko-KR" sz="900" i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endParaRPr lang="en-US" altLang="ko-KR" sz="900" i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endParaRPr lang="en-US" altLang="ko-KR" sz="900" i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예시 </a:t>
            </a: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2)</a:t>
            </a:r>
          </a:p>
          <a:p>
            <a:pPr marL="85725" indent="-857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핵심 알고리즘에 대한 특허 보유</a:t>
            </a:r>
            <a:endParaRPr lang="en-US" altLang="ko-KR" sz="900" i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OO</a:t>
            </a: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업종을 대상으로 한 </a:t>
            </a: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App </a:t>
            </a: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개발 완료 후 서비스 중</a:t>
            </a:r>
            <a:endParaRPr lang="en-US" altLang="ko-KR" sz="900" i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A2FE5A9-BE16-439D-A091-4C861D5B0BB8}"/>
              </a:ext>
            </a:extLst>
          </p:cNvPr>
          <p:cNvSpPr/>
          <p:nvPr/>
        </p:nvSpPr>
        <p:spPr>
          <a:xfrm>
            <a:off x="4815041" y="2992500"/>
            <a:ext cx="3495369" cy="183858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예시 </a:t>
            </a: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1) </a:t>
            </a:r>
          </a:p>
          <a:p>
            <a:pPr marL="85725" indent="-857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시제품의 </a:t>
            </a: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Field Test </a:t>
            </a: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필요 </a:t>
            </a: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(OOO </a:t>
            </a: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현장 투입 및 </a:t>
            </a: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Test </a:t>
            </a: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희망</a:t>
            </a: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85725" indent="-857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Field Test</a:t>
            </a: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에서 발견된 이슈사항을 보완한 개선 디자인 확정</a:t>
            </a:r>
            <a:endParaRPr lang="en-US" altLang="ko-KR" sz="900" i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양산 前 </a:t>
            </a: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Prototype </a:t>
            </a: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개발 및 양산 설계 확정</a:t>
            </a:r>
            <a:endParaRPr lang="en-US" altLang="ko-KR" sz="900" i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관련 특허 출원</a:t>
            </a:r>
            <a:endParaRPr lang="en-US" altLang="ko-KR" sz="900" i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ko-KR" sz="900" i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예시 </a:t>
            </a: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2)</a:t>
            </a:r>
          </a:p>
          <a:p>
            <a:pPr marL="85725" indent="-857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건설</a:t>
            </a: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조선</a:t>
            </a: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/EPC</a:t>
            </a: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업 맞춤형 </a:t>
            </a: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App </a:t>
            </a: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개발 </a:t>
            </a:r>
            <a:endParaRPr lang="en-US" altLang="ko-KR" sz="900" i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현장 </a:t>
            </a: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Data</a:t>
            </a: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를 활용한 추가 학습</a:t>
            </a:r>
            <a:endParaRPr lang="en-US" altLang="ko-KR" sz="900" i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프로젝트 實 적용을 통한 </a:t>
            </a:r>
            <a:r>
              <a:rPr lang="en-US" altLang="ko-KR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Pilot Test </a:t>
            </a:r>
            <a:r>
              <a:rPr lang="ko-KR" altLang="en-US" sz="9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실시</a:t>
            </a:r>
            <a:endParaRPr lang="en-US" altLang="ko-KR" sz="900" i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85725" indent="-85725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ko-KR" sz="900" i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0776AD01-4539-46FB-A318-BD4BA61B002A}"/>
              </a:ext>
            </a:extLst>
          </p:cNvPr>
          <p:cNvSpPr/>
          <p:nvPr/>
        </p:nvSpPr>
        <p:spPr>
          <a:xfrm>
            <a:off x="4571999" y="585466"/>
            <a:ext cx="4319999" cy="21544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spAutoFit/>
          </a:bodyPr>
          <a:lstStyle/>
          <a:p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*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개발 완료 항목 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: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제안 기술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(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아이디어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)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중 개발이 완료된 항목을 서술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,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해당 없는 경우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‘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해당 없음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’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으로 표기</a:t>
            </a:r>
            <a:endParaRPr lang="en-US" altLang="ko-KR" sz="7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0000FF"/>
              </a:solidFill>
              <a:latin typeface="바탕체" panose="02030609000101010101" pitchFamily="17" charset="-127"/>
              <a:ea typeface="바탕체" panose="02030609000101010101" pitchFamily="17" charset="-127"/>
            </a:endParaRPr>
          </a:p>
          <a:p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*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개발 필요 항목 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: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본 제안 채택 시 개발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/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업무 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Scope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을 최대한 상세하게 기술</a:t>
            </a:r>
          </a:p>
        </p:txBody>
      </p:sp>
    </p:spTree>
    <p:extLst>
      <p:ext uri="{BB962C8B-B14F-4D97-AF65-F5344CB8AC3E}">
        <p14:creationId xmlns:p14="http://schemas.microsoft.com/office/powerpoint/2010/main" val="973069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F0EABE31-04F5-4B1F-8D92-3D50BC91C6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035209"/>
              </p:ext>
            </p:extLst>
          </p:nvPr>
        </p:nvGraphicFramePr>
        <p:xfrm>
          <a:off x="252000" y="979535"/>
          <a:ext cx="8640000" cy="3924000"/>
        </p:xfrm>
        <a:graphic>
          <a:graphicData uri="http://schemas.openxmlformats.org/drawingml/2006/table">
            <a:tbl>
              <a:tblPr/>
              <a:tblGrid>
                <a:gridCol w="504000">
                  <a:extLst>
                    <a:ext uri="{9D8B030D-6E8A-4147-A177-3AD203B41FA5}">
                      <a16:colId xmlns:a16="http://schemas.microsoft.com/office/drawing/2014/main" val="1989949087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1947564741"/>
                    </a:ext>
                  </a:extLst>
                </a:gridCol>
                <a:gridCol w="1584000">
                  <a:extLst>
                    <a:ext uri="{9D8B030D-6E8A-4147-A177-3AD203B41FA5}">
                      <a16:colId xmlns:a16="http://schemas.microsoft.com/office/drawing/2014/main" val="2971665469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428347591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12173577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583036769"/>
                    </a:ext>
                  </a:extLst>
                </a:gridCol>
                <a:gridCol w="1440000">
                  <a:extLst>
                    <a:ext uri="{9D8B030D-6E8A-4147-A177-3AD203B41FA5}">
                      <a16:colId xmlns:a16="http://schemas.microsoft.com/office/drawing/2014/main" val="3235470252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1005634003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4210989037"/>
                    </a:ext>
                  </a:extLst>
                </a:gridCol>
              </a:tblGrid>
              <a:tr h="1404000"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ko-KR" altLang="en-US"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</a:t>
                      </a:r>
                      <a:endParaRPr lang="en-US" altLang="ko-KR" sz="900" b="1" i="0" u="none" strike="noStrike" kern="1200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algn="ctr" defTabSz="685750" rtl="0" eaLnBrk="1" fontAlgn="ctr" latinLnBrk="1" hangingPunct="1"/>
                      <a:r>
                        <a:rPr lang="ko-KR" altLang="en-US"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보유수준</a:t>
                      </a:r>
                      <a:endParaRPr lang="en-US" altLang="ko-KR" sz="900" b="1" i="0" u="none" strike="noStrike" kern="1200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gridSpan="8">
                  <a:txBody>
                    <a:bodyPr/>
                    <a:lstStyle/>
                    <a:p>
                      <a:pPr marL="90000" indent="-9000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altLang="ko-KR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</a:t>
                      </a:r>
                    </a:p>
                    <a:p>
                      <a:pPr marL="90000" indent="-9000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altLang="ko-KR" sz="9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</a:t>
                      </a:r>
                      <a:endParaRPr lang="ko-KR" altLang="en-US" sz="9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ko-KR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002859"/>
                  </a:ext>
                </a:extLst>
              </a:tr>
              <a:tr h="28800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수상 </a:t>
                      </a:r>
                      <a:endParaRPr lang="en-US" altLang="ko-KR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이력</a:t>
                      </a:r>
                      <a:endParaRPr lang="en-US" altLang="ko-KR" sz="8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수상일자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대회명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기술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아이디어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</a:t>
                      </a:r>
                      <a:endParaRPr lang="en-US" altLang="ko-KR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주최기관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수상내역 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상격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상금 </a:t>
                      </a:r>
                      <a:r>
                        <a:rPr lang="en-US" altLang="ko-KR" sz="7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7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백만원</a:t>
                      </a:r>
                      <a:r>
                        <a:rPr lang="en-US" altLang="ko-KR" sz="7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en-US" altLang="ko-KR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6187181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2025.01.01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OOO 2025</a:t>
                      </a:r>
                      <a:endParaRPr lang="ko-KR" altLang="en-US" sz="900" b="0" i="1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altLang="ko-KR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OOO </a:t>
                      </a:r>
                      <a:r>
                        <a:rPr lang="ko-KR" altLang="en-US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시스템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OOOOO</a:t>
                      </a:r>
                      <a:endParaRPr lang="ko-KR" altLang="en-US" sz="900" b="0" i="1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최우수상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r>
                        <a:rPr lang="ko-KR" altLang="en-US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백만원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298762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189209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0939575"/>
                  </a:ext>
                </a:extLst>
              </a:tr>
              <a:tr h="288000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특허</a:t>
                      </a:r>
                      <a:r>
                        <a:rPr lang="en-US" altLang="ko-KR" sz="900" b="1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</a:p>
                    <a:p>
                      <a:pPr algn="ctr" fontAlgn="ctr"/>
                      <a:r>
                        <a:rPr lang="ko-KR" altLang="en-US" sz="900" b="1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실용신안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연도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발명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고안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 명칭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등록형태</a:t>
                      </a:r>
                      <a:b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</a:br>
                      <a:r>
                        <a:rPr lang="en-US" altLang="ko-KR" sz="7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7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 </a:t>
                      </a:r>
                      <a:r>
                        <a:rPr lang="en-US" altLang="ko-KR" sz="7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7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출원 </a:t>
                      </a:r>
                      <a:r>
                        <a:rPr lang="en-US" altLang="ko-KR" sz="7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7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심사 중</a:t>
                      </a:r>
                      <a:r>
                        <a:rPr lang="en-US" altLang="ko-KR" sz="7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출원인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출원번호</a:t>
                      </a:r>
                      <a:endParaRPr lang="en-US" altLang="ko-KR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국가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비고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9763664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2025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altLang="ko-KR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OOO</a:t>
                      </a:r>
                      <a:r>
                        <a:rPr lang="ko-KR" altLang="en-US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이용한 </a:t>
                      </a:r>
                      <a:r>
                        <a:rPr lang="en-US" altLang="ko-KR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OOO </a:t>
                      </a:r>
                      <a:r>
                        <a:rPr lang="ko-KR" altLang="en-US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시스템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등록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홍길동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10-2025-0000000</a:t>
                      </a:r>
                      <a:endParaRPr lang="ko-KR" altLang="en-US" sz="900" b="0" i="1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대한민국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endParaRPr lang="ko-KR" altLang="en-US" sz="900" b="0" i="1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83073794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76473637"/>
                  </a:ext>
                </a:extLst>
              </a:tr>
              <a:tr h="324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32873685"/>
                  </a:ext>
                </a:extLst>
              </a:tr>
            </a:tbl>
          </a:graphicData>
        </a:graphic>
      </p:graphicFrame>
      <p:sp>
        <p:nvSpPr>
          <p:cNvPr id="4" name="직사각형 3">
            <a:extLst>
              <a:ext uri="{FF2B5EF4-FFF2-40B4-BE49-F238E27FC236}">
                <a16:creationId xmlns:a16="http://schemas.microsoft.com/office/drawing/2014/main" id="{DA4E23CD-2BFA-4BE1-B9CE-44CA4DD8849B}"/>
              </a:ext>
            </a:extLst>
          </p:cNvPr>
          <p:cNvSpPr/>
          <p:nvPr/>
        </p:nvSpPr>
        <p:spPr>
          <a:xfrm>
            <a:off x="252000" y="497062"/>
            <a:ext cx="3764305" cy="305918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square" lIns="0">
            <a:spAutoFit/>
          </a:bodyPr>
          <a:lstStyle/>
          <a:p>
            <a:pPr defTabSz="727332" latinLnBrk="0" hangingPunct="0"/>
            <a:r>
              <a:rPr lang="en-US" altLang="ko-KR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2.5 </a:t>
            </a:r>
            <a:r>
              <a:rPr lang="ko-KR" altLang="en-US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보유 기술 역량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2860D36B-A6B6-432F-AC48-D0AF4F61037C}"/>
              </a:ext>
            </a:extLst>
          </p:cNvPr>
          <p:cNvGrpSpPr/>
          <p:nvPr/>
        </p:nvGrpSpPr>
        <p:grpSpPr>
          <a:xfrm>
            <a:off x="824236" y="1048183"/>
            <a:ext cx="3497041" cy="3428030"/>
            <a:chOff x="824236" y="1048183"/>
            <a:chExt cx="3497041" cy="3428030"/>
          </a:xfrm>
        </p:grpSpPr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BC2405D3-8B47-4D5D-8FB1-C219122B3088}"/>
                </a:ext>
              </a:extLst>
            </p:cNvPr>
            <p:cNvSpPr/>
            <p:nvPr/>
          </p:nvSpPr>
          <p:spPr>
            <a:xfrm>
              <a:off x="824237" y="1048183"/>
              <a:ext cx="3268844" cy="200055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유사 기술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/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제품 개발의 성공사례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/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주요 실적 및 해당 분야 기술 경험 수준을 작성</a:t>
              </a:r>
              <a:endPara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endParaRP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24643449-C897-4D78-8A79-F5BF669CBE64}"/>
                </a:ext>
              </a:extLst>
            </p:cNvPr>
            <p:cNvSpPr/>
            <p:nvPr/>
          </p:nvSpPr>
          <p:spPr>
            <a:xfrm>
              <a:off x="824237" y="3053964"/>
              <a:ext cx="3268844" cy="200055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제안 기술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(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아이디어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)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관련 타 공모전 수상 이력 기재 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(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유사 아이디어 이력 포함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)</a:t>
              </a: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B8E08166-F72E-4A26-AB07-60A8F9A83E7F}"/>
                </a:ext>
              </a:extLst>
            </p:cNvPr>
            <p:cNvSpPr/>
            <p:nvPr/>
          </p:nvSpPr>
          <p:spPr>
            <a:xfrm>
              <a:off x="824236" y="4368491"/>
              <a:ext cx="3497041" cy="107722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제안 기술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(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아이디어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)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관련 특허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/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실용신안 등록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/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출원 여부 기재 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(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유사 아이디어 이력 포함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)</a:t>
              </a:r>
            </a:p>
          </p:txBody>
        </p:sp>
      </p:grpSp>
      <p:sp>
        <p:nvSpPr>
          <p:cNvPr id="8" name="직사각형 7">
            <a:extLst>
              <a:ext uri="{FF2B5EF4-FFF2-40B4-BE49-F238E27FC236}">
                <a16:creationId xmlns:a16="http://schemas.microsoft.com/office/drawing/2014/main" id="{A8E9DD5A-6BE6-47EE-9ED6-2E8600F2D598}"/>
              </a:ext>
            </a:extLst>
          </p:cNvPr>
          <p:cNvSpPr/>
          <p:nvPr/>
        </p:nvSpPr>
        <p:spPr>
          <a:xfrm>
            <a:off x="5680976" y="3942309"/>
            <a:ext cx="964299" cy="10772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spAutoFit/>
          </a:bodyPr>
          <a:lstStyle/>
          <a:p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*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출원 시 출원번호 기입</a:t>
            </a:r>
            <a:endParaRPr lang="en-US" altLang="ko-KR" sz="7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0000FF"/>
              </a:solidFill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60608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21380CF0-09BB-432C-9B4C-1164BF4CEF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647046"/>
              </p:ext>
            </p:extLst>
          </p:nvPr>
        </p:nvGraphicFramePr>
        <p:xfrm>
          <a:off x="252000" y="979535"/>
          <a:ext cx="8640000" cy="3904120"/>
        </p:xfrm>
        <a:graphic>
          <a:graphicData uri="http://schemas.openxmlformats.org/drawingml/2006/table">
            <a:tbl>
              <a:tblPr/>
              <a:tblGrid>
                <a:gridCol w="1548000">
                  <a:extLst>
                    <a:ext uri="{9D8B030D-6E8A-4147-A177-3AD203B41FA5}">
                      <a16:colId xmlns:a16="http://schemas.microsoft.com/office/drawing/2014/main" val="1947564741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val="2607943901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val="2719433256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val="3549777476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val="549268308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val="4265539749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val="3327595643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val="741298206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val="1892355403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val="525808331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val="2743509801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val="4028281330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val="1393604323"/>
                    </a:ext>
                  </a:extLst>
                </a:gridCol>
                <a:gridCol w="216000">
                  <a:extLst>
                    <a:ext uri="{9D8B030D-6E8A-4147-A177-3AD203B41FA5}">
                      <a16:colId xmlns:a16="http://schemas.microsoft.com/office/drawing/2014/main" val="2257310696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1683513481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3654547333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4210989037"/>
                    </a:ext>
                  </a:extLst>
                </a:gridCol>
              </a:tblGrid>
              <a:tr h="2520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Activity</a:t>
                      </a: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gridSpan="12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추진 일정 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(’27)</a:t>
                      </a: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800" b="1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’28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상세 내용</a:t>
                      </a:r>
                      <a:endParaRPr lang="en-US" altLang="ko-KR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목표 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산출물</a:t>
                      </a:r>
                      <a:endParaRPr lang="en-US" altLang="ko-KR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비고</a:t>
                      </a:r>
                      <a:endParaRPr lang="en-US" altLang="ko-KR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2923560"/>
                  </a:ext>
                </a:extLst>
              </a:tr>
              <a:tr h="252000"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4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9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12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6187181"/>
                  </a:ext>
                </a:extLst>
              </a:tr>
              <a:tr h="340012"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//////////</a:t>
                      </a:r>
                    </a:p>
                  </a:txBody>
                  <a:tcPr marL="72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8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</a:t>
                      </a: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8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</a:t>
                      </a: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6298762"/>
                  </a:ext>
                </a:extLst>
              </a:tr>
              <a:tr h="340012">
                <a:tc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//////////</a:t>
                      </a:r>
                    </a:p>
                  </a:txBody>
                  <a:tcPr marL="72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8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</a:t>
                      </a: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8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</a:t>
                      </a: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189209"/>
                  </a:ext>
                </a:extLst>
              </a:tr>
              <a:tr h="340012">
                <a:tc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//////////</a:t>
                      </a:r>
                    </a:p>
                  </a:txBody>
                  <a:tcPr marL="72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8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</a:t>
                      </a: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8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</a:t>
                      </a: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0939575"/>
                  </a:ext>
                </a:extLst>
              </a:tr>
              <a:tr h="340012"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6467233"/>
                  </a:ext>
                </a:extLst>
              </a:tr>
              <a:tr h="340012"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76473637"/>
                  </a:ext>
                </a:extLst>
              </a:tr>
              <a:tr h="340012"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b="1" i="1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KOM</a:t>
                      </a:r>
                      <a:endParaRPr lang="ko-KR" altLang="en-US" sz="900" b="1" i="1" u="none" strike="noStrike" kern="1200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58415761"/>
                  </a:ext>
                </a:extLst>
              </a:tr>
              <a:tr h="340012"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b="1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개발 컨셉 협의</a:t>
                      </a:r>
                      <a:r>
                        <a:rPr lang="en-US" altLang="ko-KR" sz="900" b="1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900" b="1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고도화</a:t>
                      </a:r>
                    </a:p>
                  </a:txBody>
                  <a:tcPr marL="72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8264247"/>
                  </a:ext>
                </a:extLst>
              </a:tr>
              <a:tr h="340012"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b="1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중간 보고</a:t>
                      </a:r>
                    </a:p>
                  </a:txBody>
                  <a:tcPr marL="72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70197875"/>
                  </a:ext>
                </a:extLst>
              </a:tr>
              <a:tr h="340012"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b="1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//////</a:t>
                      </a:r>
                      <a:endParaRPr lang="ko-KR" altLang="en-US" sz="900" b="1" i="1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28774763"/>
                  </a:ext>
                </a:extLst>
              </a:tr>
              <a:tr h="340012">
                <a:tc>
                  <a:txBody>
                    <a:bodyPr/>
                    <a:lstStyle/>
                    <a:p>
                      <a:pPr marL="90000" indent="-90000" algn="l" defTabSz="685750" rtl="0" eaLnBrk="1" fontAlgn="ctr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b="1" i="1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최종 보고</a:t>
                      </a:r>
                    </a:p>
                  </a:txBody>
                  <a:tcPr marL="7200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32873685"/>
                  </a:ext>
                </a:extLst>
              </a:tr>
            </a:tbl>
          </a:graphicData>
        </a:graphic>
      </p:graphicFrame>
      <p:sp>
        <p:nvSpPr>
          <p:cNvPr id="4" name="직사각형 3">
            <a:extLst>
              <a:ext uri="{FF2B5EF4-FFF2-40B4-BE49-F238E27FC236}">
                <a16:creationId xmlns:a16="http://schemas.microsoft.com/office/drawing/2014/main" id="{DA4E23CD-2BFA-4BE1-B9CE-44CA4DD8849B}"/>
              </a:ext>
            </a:extLst>
          </p:cNvPr>
          <p:cNvSpPr/>
          <p:nvPr/>
        </p:nvSpPr>
        <p:spPr>
          <a:xfrm>
            <a:off x="252000" y="497062"/>
            <a:ext cx="4834350" cy="307777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square" lIns="0">
            <a:spAutoFit/>
          </a:bodyPr>
          <a:lstStyle/>
          <a:p>
            <a:pPr defTabSz="727332" latinLnBrk="0" hangingPunct="0"/>
            <a:r>
              <a:rPr lang="en-US" altLang="ko-KR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3.1 </a:t>
            </a:r>
            <a:r>
              <a:rPr lang="ko-KR" altLang="en-US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추진 계획 </a:t>
            </a:r>
            <a:r>
              <a:rPr lang="en-US" altLang="ko-KR" sz="9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(Activity</a:t>
            </a:r>
            <a:r>
              <a:rPr lang="ko-KR" altLang="en-US" sz="9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별 추진 일정</a:t>
            </a:r>
            <a:r>
              <a:rPr lang="en-US" altLang="ko-KR" sz="9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, </a:t>
            </a:r>
            <a:r>
              <a:rPr lang="ko-KR" altLang="en-US" sz="9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상세 내용 및 목표</a:t>
            </a:r>
            <a:r>
              <a:rPr lang="en-US" altLang="ko-KR" sz="9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/</a:t>
            </a:r>
            <a:r>
              <a:rPr lang="ko-KR" altLang="en-US" sz="9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산출물</a:t>
            </a:r>
            <a:r>
              <a:rPr lang="en-US" altLang="ko-KR" sz="9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)</a:t>
            </a:r>
            <a:r>
              <a:rPr lang="ko-KR" altLang="en-US" sz="9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 </a:t>
            </a:r>
            <a:endParaRPr lang="ko-KR" altLang="en-US" sz="1400" kern="0" spc="-30" dirty="0">
              <a:ln>
                <a:solidFill>
                  <a:srgbClr val="1F497D">
                    <a:alpha val="0"/>
                  </a:srgb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맑은 고딕"/>
              <a:ea typeface="맑은 고딕"/>
              <a:cs typeface="Arial"/>
              <a:sym typeface="Arial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19F96412-DBB2-47B1-897B-0639AD466CFE}"/>
              </a:ext>
            </a:extLst>
          </p:cNvPr>
          <p:cNvSpPr/>
          <p:nvPr/>
        </p:nvSpPr>
        <p:spPr>
          <a:xfrm>
            <a:off x="1806609" y="1586586"/>
            <a:ext cx="639453" cy="144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ko-KR" altLang="en-US" sz="500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193769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7745E2F-8DFF-4D8A-93AE-45F1752E4DB8}"/>
              </a:ext>
            </a:extLst>
          </p:cNvPr>
          <p:cNvSpPr/>
          <p:nvPr/>
        </p:nvSpPr>
        <p:spPr>
          <a:xfrm>
            <a:off x="2126335" y="1922410"/>
            <a:ext cx="526568" cy="144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ko-KR" altLang="en-US" sz="500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193769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4E998EA3-7293-4FC2-8259-89791ED48971}"/>
              </a:ext>
            </a:extLst>
          </p:cNvPr>
          <p:cNvSpPr/>
          <p:nvPr/>
        </p:nvSpPr>
        <p:spPr>
          <a:xfrm>
            <a:off x="2338745" y="2265854"/>
            <a:ext cx="862012" cy="144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ko-KR" altLang="en-US" sz="500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193769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24AFBC13-787F-4AE2-9086-8D82D29D5F4C}"/>
              </a:ext>
            </a:extLst>
          </p:cNvPr>
          <p:cNvGrpSpPr/>
          <p:nvPr/>
        </p:nvGrpSpPr>
        <p:grpSpPr>
          <a:xfrm>
            <a:off x="5357721" y="488039"/>
            <a:ext cx="3534279" cy="4553616"/>
            <a:chOff x="5357721" y="488039"/>
            <a:chExt cx="3534279" cy="4553616"/>
          </a:xfrm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976587D0-AF72-48FF-8EC1-A6CB51F9B1A3}"/>
                </a:ext>
              </a:extLst>
            </p:cNvPr>
            <p:cNvSpPr/>
            <p:nvPr/>
          </p:nvSpPr>
          <p:spPr>
            <a:xfrm>
              <a:off x="6878380" y="4933933"/>
              <a:ext cx="1447202" cy="107722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spAutoFit/>
            </a:bodyPr>
            <a:lstStyle/>
            <a:p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1.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제안 개요 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-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산출물 항목에 연계</a:t>
              </a:r>
              <a:endPara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endParaRPr>
            </a:p>
          </p:txBody>
        </p:sp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54F1CBB1-8D45-4E3E-B0FF-93091FBA5333}"/>
                </a:ext>
              </a:extLst>
            </p:cNvPr>
            <p:cNvSpPr/>
            <p:nvPr/>
          </p:nvSpPr>
          <p:spPr>
            <a:xfrm>
              <a:off x="5357721" y="488039"/>
              <a:ext cx="3534279" cy="323165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spAutoFit/>
            </a:bodyPr>
            <a:lstStyle/>
            <a:p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기술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(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아이디어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)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개발을 위한 구체적인 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Activity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를 정의하고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 </a:t>
              </a:r>
            </a:p>
            <a:p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  각 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Activity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별 추진 일정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,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상세 내용과 기술적으로 달성하고자 하는 목표 및 산출물을 작성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 </a:t>
              </a:r>
            </a:p>
            <a:p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  (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추진 일정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(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연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/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월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)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 열 및 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Activity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행 추가 가능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48248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09A7A126-11F0-4A27-BDA1-6DB95D859E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2432"/>
              </p:ext>
            </p:extLst>
          </p:nvPr>
        </p:nvGraphicFramePr>
        <p:xfrm>
          <a:off x="251999" y="979535"/>
          <a:ext cx="8640000" cy="3924000"/>
        </p:xfrm>
        <a:graphic>
          <a:graphicData uri="http://schemas.openxmlformats.org/drawingml/2006/table">
            <a:tbl>
              <a:tblPr/>
              <a:tblGrid>
                <a:gridCol w="1620000">
                  <a:extLst>
                    <a:ext uri="{9D8B030D-6E8A-4147-A177-3AD203B41FA5}">
                      <a16:colId xmlns:a16="http://schemas.microsoft.com/office/drawing/2014/main" val="1947564741"/>
                    </a:ext>
                  </a:extLst>
                </a:gridCol>
                <a:gridCol w="4320000">
                  <a:extLst>
                    <a:ext uri="{9D8B030D-6E8A-4147-A177-3AD203B41FA5}">
                      <a16:colId xmlns:a16="http://schemas.microsoft.com/office/drawing/2014/main" val="1947839122"/>
                    </a:ext>
                  </a:extLst>
                </a:gridCol>
                <a:gridCol w="1080000">
                  <a:extLst>
                    <a:ext uri="{9D8B030D-6E8A-4147-A177-3AD203B41FA5}">
                      <a16:colId xmlns:a16="http://schemas.microsoft.com/office/drawing/2014/main" val="813707515"/>
                    </a:ext>
                  </a:extLst>
                </a:gridCol>
                <a:gridCol w="1620000">
                  <a:extLst>
                    <a:ext uri="{9D8B030D-6E8A-4147-A177-3AD203B41FA5}">
                      <a16:colId xmlns:a16="http://schemas.microsoft.com/office/drawing/2014/main" val="1005634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항목</a:t>
                      </a:r>
                    </a:p>
                  </a:txBody>
                  <a:tcPr marL="72000" marR="72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내역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합계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(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원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)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비고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503096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ko-KR" sz="900" b="1" i="0" u="none" strike="noStrike" kern="1200" cap="none" spc="-10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/////</a:t>
                      </a:r>
                      <a:endParaRPr kumimoji="0" lang="ko-KR" altLang="en-US" sz="900" b="1" i="0" u="none" strike="noStrike" kern="1200" cap="none" spc="-10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72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/////////////////////////</a:t>
                      </a: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82550" algn="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lang="en-US" altLang="ko-KR"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</a:t>
                      </a:r>
                      <a:r>
                        <a:rPr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0,000</a:t>
                      </a:r>
                      <a:r>
                        <a:rPr lang="en-US" altLang="ko-KR"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,000</a:t>
                      </a:r>
                      <a:endParaRPr sz="900" b="1" i="0" u="none" strike="noStrike" kern="1200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/////////////////////////</a:t>
                      </a: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879945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ko-KR" sz="900" b="1" i="0" u="none" strike="noStrike" kern="1200" cap="none" spc="-10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/////</a:t>
                      </a:r>
                      <a:endParaRPr kumimoji="0" lang="ko-KR" altLang="en-US" sz="900" b="1" i="0" u="none" strike="noStrike" kern="1200" cap="none" spc="-10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72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/////////////////////////</a:t>
                      </a: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82550" algn="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lang="en-US" altLang="ko-KR"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</a:t>
                      </a:r>
                      <a:r>
                        <a:rPr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0,000</a:t>
                      </a:r>
                      <a:r>
                        <a:rPr lang="en-US" altLang="ko-KR"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,000</a:t>
                      </a:r>
                      <a:endParaRPr sz="900" b="1" i="0" u="none" strike="noStrike" kern="1200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/////////////////////////</a:t>
                      </a: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70388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b="1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</a:t>
                      </a:r>
                      <a:endParaRPr lang="ko-KR" altLang="en-US" sz="900" b="1" i="0" u="none" strike="noStrike" spc="-10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black">
                              <a:lumMod val="75000"/>
                              <a:lumOff val="2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/////////////////////////</a:t>
                      </a: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black">
                            <a:lumMod val="75000"/>
                            <a:lumOff val="2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82550" algn="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lang="en-US" altLang="ko-KR"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</a:t>
                      </a:r>
                      <a:r>
                        <a:rPr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,000</a:t>
                      </a:r>
                      <a:r>
                        <a:rPr lang="en-US" altLang="ko-KR"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,000</a:t>
                      </a:r>
                      <a:endParaRPr sz="900" b="1" i="0" u="none" strike="noStrike" kern="1200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/////////////////////////</a:t>
                      </a: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728962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b="0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인건비</a:t>
                      </a:r>
                    </a:p>
                  </a:txBody>
                  <a:tcPr marL="72000" marR="72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////////////////////////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82550" algn="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lang="en-US" altLang="ko-KR"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</a:t>
                      </a:r>
                      <a:r>
                        <a:rPr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,000</a:t>
                      </a:r>
                      <a:r>
                        <a:rPr lang="en-US" altLang="ko-KR"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,000</a:t>
                      </a:r>
                      <a:endParaRPr sz="900" b="1" i="0" u="none" strike="noStrike" kern="1200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////////////////////</a:t>
                      </a: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7608"/>
                  </a:ext>
                </a:extLst>
              </a:tr>
              <a:tr h="450000"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b="0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시설 </a:t>
                      </a:r>
                      <a:r>
                        <a:rPr lang="en-US" altLang="ko-KR" sz="900" b="0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· </a:t>
                      </a:r>
                      <a:r>
                        <a:rPr lang="ko-KR" altLang="en-US" sz="900" b="0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장비비</a:t>
                      </a:r>
                    </a:p>
                  </a:txBody>
                  <a:tcPr marL="72000" marR="72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////////////////////////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82550" algn="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lang="en-US" altLang="ko-KR"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0,000,000</a:t>
                      </a:r>
                    </a:p>
                  </a:txBody>
                  <a:tcPr marL="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////////////////////</a:t>
                      </a: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626320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b="0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재료비</a:t>
                      </a:r>
                    </a:p>
                  </a:txBody>
                  <a:tcPr marL="72000" marR="72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////////////////////////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82550" algn="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en-US" altLang="ko-KR"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00</a:t>
                      </a:r>
                      <a:r>
                        <a:rPr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,000</a:t>
                      </a:r>
                      <a:r>
                        <a:rPr lang="en-US" altLang="ko-KR"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,000</a:t>
                      </a:r>
                      <a:endParaRPr sz="900" b="1" i="0" u="none" strike="noStrike" kern="1200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////////////////////</a:t>
                      </a: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06542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b="0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위탁연구개발비</a:t>
                      </a:r>
                      <a:r>
                        <a:rPr lang="en-US" altLang="ko-KR" sz="900" b="0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…</a:t>
                      </a:r>
                      <a:endParaRPr lang="ko-KR" altLang="en-US" sz="900" b="0" i="0" u="none" strike="noStrike" spc="-10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////////////////////////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81915" algn="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en-US" altLang="ko-KR"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</a:t>
                      </a:r>
                      <a:r>
                        <a:rPr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0,000</a:t>
                      </a:r>
                      <a:r>
                        <a:rPr lang="en-US" altLang="ko-KR"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,000</a:t>
                      </a:r>
                      <a:endParaRPr sz="900" b="1" i="0" u="none" strike="noStrike" kern="1200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8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////////////////////</a:t>
                      </a:r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868949"/>
                  </a:ext>
                </a:extLst>
              </a:tr>
              <a:tr h="450000">
                <a:tc gridSpan="2">
                  <a:txBody>
                    <a:bodyPr/>
                    <a:lstStyle/>
                    <a:p>
                      <a:pPr marL="0" marR="0" lvl="0" indent="0" algn="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計</a:t>
                      </a:r>
                    </a:p>
                  </a:txBody>
                  <a:tcPr marL="72000" marR="72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i="0" u="none" strike="noStrike" spc="-10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81915" algn="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570"/>
                        </a:spcBef>
                      </a:pPr>
                      <a:r>
                        <a:rPr lang="en-US" altLang="ko-KR" sz="900" b="1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000,000,000</a:t>
                      </a:r>
                      <a:endParaRPr lang="ko-KR" altLang="en-US" sz="900" b="1" i="0" u="none" strike="noStrike" kern="1200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173450"/>
                  </a:ext>
                </a:extLst>
              </a:tr>
            </a:tbl>
          </a:graphicData>
        </a:graphic>
      </p:graphicFrame>
      <p:sp>
        <p:nvSpPr>
          <p:cNvPr id="4" name="직사각형 3">
            <a:extLst>
              <a:ext uri="{FF2B5EF4-FFF2-40B4-BE49-F238E27FC236}">
                <a16:creationId xmlns:a16="http://schemas.microsoft.com/office/drawing/2014/main" id="{DA4E23CD-2BFA-4BE1-B9CE-44CA4DD8849B}"/>
              </a:ext>
            </a:extLst>
          </p:cNvPr>
          <p:cNvSpPr/>
          <p:nvPr/>
        </p:nvSpPr>
        <p:spPr>
          <a:xfrm>
            <a:off x="252000" y="497062"/>
            <a:ext cx="3764305" cy="305918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square" lIns="0">
            <a:spAutoFit/>
          </a:bodyPr>
          <a:lstStyle/>
          <a:p>
            <a:pPr defTabSz="727332" latinLnBrk="0" hangingPunct="0"/>
            <a:r>
              <a:rPr lang="en-US" altLang="ko-KR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3.2 </a:t>
            </a:r>
            <a:r>
              <a:rPr lang="ko-KR" altLang="en-US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예산 투입 계획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203CD1A-9F1D-467A-A50B-E7A654DA6EE3}"/>
              </a:ext>
            </a:extLst>
          </p:cNvPr>
          <p:cNvSpPr/>
          <p:nvPr/>
        </p:nvSpPr>
        <p:spPr>
          <a:xfrm>
            <a:off x="6242089" y="4947975"/>
            <a:ext cx="2196502" cy="10772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spAutoFit/>
          </a:bodyPr>
          <a:lstStyle/>
          <a:p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*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 計 금액은 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1.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제안 개요 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-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예산 금액과 동일해야 함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.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19DBC92-4B9C-473D-898A-42DEFAC1B233}"/>
              </a:ext>
            </a:extLst>
          </p:cNvPr>
          <p:cNvSpPr/>
          <p:nvPr/>
        </p:nvSpPr>
        <p:spPr>
          <a:xfrm>
            <a:off x="5316981" y="611548"/>
            <a:ext cx="3534279" cy="10772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spAutoFit/>
          </a:bodyPr>
          <a:lstStyle/>
          <a:p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*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기술 개발을 위한 세부 항목별 예산 및 내역 작성 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(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외부 협업사 용역 포함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) (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행 추가 가능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90030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DA4E23CD-2BFA-4BE1-B9CE-44CA4DD8849B}"/>
              </a:ext>
            </a:extLst>
          </p:cNvPr>
          <p:cNvSpPr/>
          <p:nvPr/>
        </p:nvSpPr>
        <p:spPr>
          <a:xfrm>
            <a:off x="252000" y="497062"/>
            <a:ext cx="3764305" cy="305918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square" lIns="0">
            <a:spAutoFit/>
          </a:bodyPr>
          <a:lstStyle/>
          <a:p>
            <a:pPr defTabSz="727332" latinLnBrk="0" hangingPunct="0"/>
            <a:r>
              <a:rPr lang="en-US" altLang="ko-KR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3.3 </a:t>
            </a:r>
            <a:r>
              <a:rPr lang="ko-KR" altLang="en-US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인적 자원 투입 계획</a:t>
            </a: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7A52D97F-0C17-4E7C-A37C-B5D049ADFB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207646"/>
              </p:ext>
            </p:extLst>
          </p:nvPr>
        </p:nvGraphicFramePr>
        <p:xfrm>
          <a:off x="251999" y="979535"/>
          <a:ext cx="8640000" cy="2304000"/>
        </p:xfrm>
        <a:graphic>
          <a:graphicData uri="http://schemas.openxmlformats.org/drawingml/2006/table">
            <a:tbl>
              <a:tblPr/>
              <a:tblGrid>
                <a:gridCol w="630000">
                  <a:extLst>
                    <a:ext uri="{9D8B030D-6E8A-4147-A177-3AD203B41FA5}">
                      <a16:colId xmlns:a16="http://schemas.microsoft.com/office/drawing/2014/main" val="1947564741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1160349593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1947839122"/>
                    </a:ext>
                  </a:extLst>
                </a:gridCol>
                <a:gridCol w="3420000">
                  <a:extLst>
                    <a:ext uri="{9D8B030D-6E8A-4147-A177-3AD203B41FA5}">
                      <a16:colId xmlns:a16="http://schemas.microsoft.com/office/drawing/2014/main" val="229639686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813707515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1005634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성명</a:t>
                      </a:r>
                      <a:endParaRPr lang="en-US" altLang="ko-KR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직위</a:t>
                      </a:r>
                      <a:endParaRPr lang="en-US" altLang="ko-KR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역할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수행 업무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참여비중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(%)</a:t>
                      </a: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소속 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비고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)</a:t>
                      </a: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50309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indent="0" algn="ctr" fontAlgn="ctr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OOO</a:t>
                      </a:r>
                      <a:endParaRPr lang="ko-KR" altLang="en-US" sz="900" b="0" i="0" u="none" strike="noStrike" spc="-10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Font typeface="Arial" panose="020B0604020202020204" pitchFamily="34" charset="0"/>
                        <a:buNone/>
                      </a:pPr>
                      <a:r>
                        <a:rPr lang="ko-KR" altLang="en-US" sz="900" b="0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전무</a:t>
                      </a:r>
                      <a:endParaRPr lang="ko-KR" altLang="en-US" sz="900" b="0" i="0" u="none" strike="noStrike" spc="-10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과제총괄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(PM)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7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/////</a:t>
                      </a: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white">
                            <a:lumMod val="7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5475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OOO</a:t>
                      </a:r>
                      <a:endParaRPr lang="en-US" altLang="ko-KR" sz="900" b="0" i="0" u="none" strike="noStrike" kern="1200" spc="-100" baseline="0" noProof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900" b="0" i="0" u="none" strike="noStrike" kern="1200" spc="-10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부장</a:t>
                      </a:r>
                      <a:endParaRPr lang="en-US" altLang="ko-KR" sz="900" b="0" i="0" u="none" strike="noStrike" kern="1200" spc="-100" baseline="0" noProof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900" b="0" i="0" u="none" strike="noStrike" kern="1200" spc="-10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개발총괄</a:t>
                      </a:r>
                      <a:r>
                        <a:rPr lang="en-US" altLang="ko-KR" sz="900" b="0" i="0" u="none" strike="noStrike" kern="1200" spc="-10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(EM)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7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/////</a:t>
                      </a: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white">
                            <a:lumMod val="7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T="0" marB="0" anchor="ctr" horzOverflow="overflow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u="none" strike="noStrike" kern="1200" spc="-5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66023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OOO</a:t>
                      </a:r>
                      <a:endParaRPr lang="en-US" altLang="ko-KR" sz="900" b="0" i="0" u="none" strike="noStrike" kern="1200" spc="-100" baseline="0" noProof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900" b="0" i="0" u="none" strike="noStrike" kern="1200" spc="-10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과장</a:t>
                      </a:r>
                      <a:endParaRPr lang="en-US" altLang="ko-KR" sz="900" b="0" i="0" u="none" strike="noStrike" kern="1200" spc="-100" baseline="0" noProof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900" b="0" i="0" u="none" strike="noStrike" kern="1200" spc="-10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기구부설계</a:t>
                      </a:r>
                      <a:endParaRPr lang="en-US" altLang="ko-KR" sz="900" b="0" i="0" u="none" strike="noStrike" kern="1200" spc="-100" baseline="0" noProof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7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/////</a:t>
                      </a: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white">
                            <a:lumMod val="7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T="0" marB="0" anchor="ctr" horzOverflow="overflow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u="none" strike="noStrike" kern="1200" spc="-5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316624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OOO</a:t>
                      </a:r>
                      <a:endParaRPr lang="en-US" altLang="ko-KR" sz="900" b="0" i="0" u="none" strike="noStrike" kern="1200" spc="-100" baseline="0" noProof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900" b="0" i="0" u="none" strike="noStrike" kern="1200" spc="-10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과장</a:t>
                      </a:r>
                      <a:endParaRPr lang="en-US" altLang="ko-KR" sz="900" b="0" i="0" u="none" strike="noStrike" kern="1200" spc="-100" baseline="0" noProof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900" b="0" i="0" u="none" strike="noStrike" kern="1200" spc="-10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전장부설계</a:t>
                      </a:r>
                      <a:endParaRPr lang="en-US" altLang="ko-KR" sz="900" b="0" i="0" u="none" strike="noStrike" kern="1200" spc="-100" baseline="0" noProof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7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/////</a:t>
                      </a: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white">
                            <a:lumMod val="7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T="0" marB="0" anchor="ctr" horzOverflow="overflow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u="none" strike="noStrike" kern="1200" spc="-5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9825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OOO</a:t>
                      </a:r>
                      <a:endParaRPr lang="en-US" altLang="ko-KR" sz="900" b="0" i="0" u="none" strike="noStrike" kern="1200" spc="-100" baseline="0" noProof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900" b="0" i="0" u="none" strike="noStrike" kern="1200" spc="-10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명장</a:t>
                      </a:r>
                      <a:endParaRPr lang="en-US" altLang="ko-KR" sz="900" b="0" i="0" u="none" strike="noStrike" kern="1200" spc="-100" baseline="0" noProof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900" b="0" i="0" u="none" strike="noStrike" kern="1200" spc="-10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제작</a:t>
                      </a:r>
                      <a:r>
                        <a:rPr lang="en-US" altLang="ko-KR" sz="900" b="0" i="0" u="none" strike="noStrike" kern="1200" spc="-10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900" b="0" i="0" u="none" strike="noStrike" kern="1200" spc="-10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테스트</a:t>
                      </a:r>
                      <a:endParaRPr lang="en-US" altLang="ko-KR" sz="900" b="0" i="0" u="none" strike="noStrike" kern="1200" spc="-100" baseline="0" noProof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7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/////</a:t>
                      </a: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white">
                            <a:lumMod val="7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T="0" marB="0" anchor="ctr" horzOverflow="overflow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u="none" strike="noStrike" kern="1200" spc="-5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87994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OOO</a:t>
                      </a:r>
                      <a:endParaRPr lang="en-US" altLang="ko-KR" sz="900" b="0" i="0" u="none" strike="noStrike" kern="1200" spc="-100" baseline="0" noProof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900" b="0" i="0" u="none" strike="noStrike" kern="1200" spc="-10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명장</a:t>
                      </a:r>
                      <a:endParaRPr lang="en-US" altLang="ko-KR" sz="900" b="0" i="0" u="none" strike="noStrike" kern="1200" spc="-100" baseline="0" noProof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900" b="0" i="0" u="none" strike="noStrike" kern="1200" spc="-10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품질관리</a:t>
                      </a:r>
                      <a:r>
                        <a:rPr lang="en-US" altLang="ko-KR" sz="900" b="0" i="0" u="none" strike="noStrike" kern="1200" spc="-10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(QA)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7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/////</a:t>
                      </a: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white">
                            <a:lumMod val="7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T="0" marB="0" anchor="ctr" horzOverflow="overflow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u="none" strike="noStrike" kern="1200" spc="-5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703882"/>
                  </a:ext>
                </a:extLst>
              </a:tr>
              <a:tr h="288000">
                <a:tc gridSpan="4">
                  <a:txBody>
                    <a:bodyPr/>
                    <a:lstStyle/>
                    <a:p>
                      <a:pPr marL="0" indent="0" algn="r" fontAlgn="ctr">
                        <a:buFont typeface="Arial" panose="020B0604020202020204" pitchFamily="34" charset="0"/>
                        <a:buNone/>
                      </a:pPr>
                      <a:r>
                        <a:rPr lang="ko-KR" altLang="en-US" sz="900" b="1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제안사  計</a:t>
                      </a:r>
                    </a:p>
                  </a:txBody>
                  <a:tcPr marL="72000" marR="72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white">
                            <a:lumMod val="8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white">
                            <a:lumMod val="8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1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80</a:t>
                      </a:r>
                      <a:endParaRPr kumimoji="0" lang="ko-KR" altLang="en-US" sz="900" b="1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868949"/>
                  </a:ext>
                </a:extLst>
              </a:tr>
            </a:tbl>
          </a:graphicData>
        </a:graphic>
      </p:graphicFrame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7AAA8200-97D3-449D-853B-E1E3A1382B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341246"/>
              </p:ext>
            </p:extLst>
          </p:nvPr>
        </p:nvGraphicFramePr>
        <p:xfrm>
          <a:off x="251999" y="3751534"/>
          <a:ext cx="8640000" cy="1152000"/>
        </p:xfrm>
        <a:graphic>
          <a:graphicData uri="http://schemas.openxmlformats.org/drawingml/2006/table">
            <a:tbl>
              <a:tblPr/>
              <a:tblGrid>
                <a:gridCol w="630000">
                  <a:extLst>
                    <a:ext uri="{9D8B030D-6E8A-4147-A177-3AD203B41FA5}">
                      <a16:colId xmlns:a16="http://schemas.microsoft.com/office/drawing/2014/main" val="1947564741"/>
                    </a:ext>
                  </a:extLst>
                </a:gridCol>
                <a:gridCol w="630000">
                  <a:extLst>
                    <a:ext uri="{9D8B030D-6E8A-4147-A177-3AD203B41FA5}">
                      <a16:colId xmlns:a16="http://schemas.microsoft.com/office/drawing/2014/main" val="46176036"/>
                    </a:ext>
                  </a:extLst>
                </a:gridCol>
                <a:gridCol w="1260000">
                  <a:extLst>
                    <a:ext uri="{9D8B030D-6E8A-4147-A177-3AD203B41FA5}">
                      <a16:colId xmlns:a16="http://schemas.microsoft.com/office/drawing/2014/main" val="1947839122"/>
                    </a:ext>
                  </a:extLst>
                </a:gridCol>
                <a:gridCol w="3420000">
                  <a:extLst>
                    <a:ext uri="{9D8B030D-6E8A-4147-A177-3AD203B41FA5}">
                      <a16:colId xmlns:a16="http://schemas.microsoft.com/office/drawing/2014/main" val="2296396866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813707515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1005634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성명</a:t>
                      </a:r>
                      <a:endParaRPr lang="en-US" altLang="ko-KR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직위</a:t>
                      </a:r>
                      <a:endParaRPr lang="en-US" altLang="ko-KR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역할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수행 업무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참여비중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(%)</a:t>
                      </a: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소속 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비고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503096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indent="0" algn="ctr" fontAlgn="ctr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OOO</a:t>
                      </a:r>
                      <a:endParaRPr lang="ko-KR" altLang="en-US" sz="900" b="0" i="0" u="none" strike="noStrike" spc="-10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Font typeface="Arial" panose="020B0604020202020204" pitchFamily="34" charset="0"/>
                        <a:buNone/>
                      </a:pPr>
                      <a:r>
                        <a:rPr lang="ko-KR" altLang="en-US" sz="900" b="0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수석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위탁연구 책임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5475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i="0" u="none" strike="noStrike" kern="1200" spc="-10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OOO</a:t>
                      </a: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900" b="0" i="0" u="none" strike="noStrike" kern="1200" spc="-10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선임</a:t>
                      </a:r>
                      <a:endParaRPr lang="en-US" altLang="ko-KR" sz="900" b="0" i="0" u="none" strike="noStrike" kern="1200" spc="-100" baseline="0" noProof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o-KR" altLang="en-US" sz="900" b="0" i="0" u="none" strike="noStrike" kern="1200" spc="-10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위탁연구 실무</a:t>
                      </a:r>
                      <a:endParaRPr lang="en-US" altLang="ko-KR" sz="900" b="0" i="0" u="none" strike="noStrike" kern="1200" spc="-100" baseline="0" noProof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1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900" b="0" i="0" u="none" strike="noStrike" kern="1200" spc="-5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///</a:t>
                      </a:r>
                    </a:p>
                  </a:txBody>
                  <a:tcPr marL="72000" marT="0" marB="0" anchor="ctr" horzOverflow="overflow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u="none" strike="noStrike" kern="1200" spc="-50" baseline="0" noProof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10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660238"/>
                  </a:ext>
                </a:extLst>
              </a:tr>
              <a:tr h="288000">
                <a:tc gridSpan="4">
                  <a:txBody>
                    <a:bodyPr/>
                    <a:lstStyle/>
                    <a:p>
                      <a:pPr marL="0" indent="0" algn="r" fontAlgn="ctr">
                        <a:buFont typeface="Arial" panose="020B0604020202020204" pitchFamily="34" charset="0"/>
                        <a:buNone/>
                      </a:pPr>
                      <a:r>
                        <a:rPr lang="ko-KR" altLang="en-US" sz="900" b="1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협업사  計</a:t>
                      </a:r>
                    </a:p>
                  </a:txBody>
                  <a:tcPr marL="72000" marR="7200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white">
                            <a:lumMod val="8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white">
                            <a:lumMod val="8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72000" marR="72000" marT="4965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900" b="1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20</a:t>
                      </a:r>
                      <a:endParaRPr kumimoji="0" lang="ko-KR" altLang="en-US" sz="900" b="1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868949"/>
                  </a:ext>
                </a:extLst>
              </a:tr>
            </a:tbl>
          </a:graphicData>
        </a:graphic>
      </p:graphicFrame>
      <p:grpSp>
        <p:nvGrpSpPr>
          <p:cNvPr id="3" name="그룹 2">
            <a:extLst>
              <a:ext uri="{FF2B5EF4-FFF2-40B4-BE49-F238E27FC236}">
                <a16:creationId xmlns:a16="http://schemas.microsoft.com/office/drawing/2014/main" id="{4BCB47E4-0FFA-4D5A-AE07-7845614226BD}"/>
              </a:ext>
            </a:extLst>
          </p:cNvPr>
          <p:cNvGrpSpPr/>
          <p:nvPr/>
        </p:nvGrpSpPr>
        <p:grpSpPr>
          <a:xfrm>
            <a:off x="1029239" y="611548"/>
            <a:ext cx="7862760" cy="4441893"/>
            <a:chOff x="1029239" y="611548"/>
            <a:chExt cx="7862760" cy="444189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60C9E90-8B9E-4988-911C-C37173D2306E}"/>
                </a:ext>
              </a:extLst>
            </p:cNvPr>
            <p:cNvSpPr txBox="1"/>
            <p:nvPr/>
          </p:nvSpPr>
          <p:spPr>
            <a:xfrm>
              <a:off x="1029239" y="3529339"/>
              <a:ext cx="2529301" cy="107722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>
              <a:defPPr>
                <a:defRPr lang="ko-KR"/>
              </a:defPPr>
              <a:lvl1pPr>
                <a:defRPr sz="700" b="1" spc="-5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ko-KR" dirty="0"/>
                <a:t>* </a:t>
              </a:r>
              <a:r>
                <a:rPr lang="ko-KR" altLang="en-US" dirty="0"/>
                <a:t>외부 협업사</a:t>
              </a:r>
              <a:r>
                <a:rPr lang="en-US" altLang="ko-KR" dirty="0"/>
                <a:t>(Outsourcing)</a:t>
              </a:r>
              <a:r>
                <a:rPr lang="ko-KR" altLang="en-US" dirty="0"/>
                <a:t>가 있을 경우 작성하며 없을 시 표 삭제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D7F5382-5676-42BB-8D24-CA77FDCECE1B}"/>
                </a:ext>
              </a:extLst>
            </p:cNvPr>
            <p:cNvSpPr txBox="1"/>
            <p:nvPr/>
          </p:nvSpPr>
          <p:spPr>
            <a:xfrm>
              <a:off x="4480504" y="611548"/>
              <a:ext cx="4411495" cy="107722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>
              <a:defPPr>
                <a:defRPr lang="ko-KR"/>
              </a:defPPr>
              <a:lvl1pPr>
                <a:defRPr sz="700" b="1" spc="-5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ko-KR" dirty="0"/>
                <a:t>* </a:t>
              </a:r>
              <a:r>
                <a:rPr lang="ko-KR" altLang="en-US" dirty="0"/>
                <a:t>기술 개발을 위한 제안사 및 외부 협업사 전체 참여 인력의 역할</a:t>
              </a:r>
              <a:r>
                <a:rPr lang="en-US" altLang="ko-KR" dirty="0"/>
                <a:t>, </a:t>
              </a:r>
              <a:r>
                <a:rPr lang="ko-KR" altLang="en-US" dirty="0"/>
                <a:t>수행 업무 및 참여 비중을 작성 </a:t>
              </a:r>
              <a:r>
                <a:rPr lang="en-US" altLang="ko-KR" dirty="0"/>
                <a:t>(</a:t>
              </a:r>
              <a:r>
                <a:rPr lang="ko-KR" altLang="en-US" dirty="0"/>
                <a:t>행 추가 가능</a:t>
              </a:r>
              <a:r>
                <a:rPr lang="en-US" altLang="ko-KR" dirty="0"/>
                <a:t>)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017DA22-E04C-4FD8-A0B8-32C9DC6A71D7}"/>
                </a:ext>
              </a:extLst>
            </p:cNvPr>
            <p:cNvSpPr txBox="1"/>
            <p:nvPr/>
          </p:nvSpPr>
          <p:spPr>
            <a:xfrm>
              <a:off x="6221095" y="4945719"/>
              <a:ext cx="2119202" cy="107722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>
              <a:defPPr>
                <a:defRPr lang="ko-KR"/>
              </a:defPPr>
              <a:lvl1pPr>
                <a:defRPr sz="700" b="1" spc="-5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ko-KR" dirty="0"/>
                <a:t>* </a:t>
              </a:r>
              <a:r>
                <a:rPr lang="ko-KR" altLang="en-US" dirty="0"/>
                <a:t>참여비중 총 합계 </a:t>
              </a:r>
              <a:r>
                <a:rPr lang="en-US" altLang="ko-KR" dirty="0"/>
                <a:t>(</a:t>
              </a:r>
              <a:r>
                <a:rPr lang="ko-KR" altLang="en-US" dirty="0"/>
                <a:t>제안사</a:t>
              </a:r>
              <a:r>
                <a:rPr lang="en-US" altLang="ko-KR" dirty="0"/>
                <a:t> + </a:t>
              </a:r>
              <a:r>
                <a:rPr lang="ko-KR" altLang="en-US" dirty="0"/>
                <a:t>협업사</a:t>
              </a:r>
              <a:r>
                <a:rPr lang="en-US" altLang="ko-KR" dirty="0"/>
                <a:t>)</a:t>
              </a:r>
              <a:r>
                <a:rPr lang="ko-KR" altLang="en-US" dirty="0"/>
                <a:t> </a:t>
              </a:r>
              <a:r>
                <a:rPr lang="en-US" altLang="ko-KR" dirty="0"/>
                <a:t>= 100%</a:t>
              </a:r>
            </a:p>
          </p:txBody>
        </p:sp>
      </p:grpSp>
      <p:sp>
        <p:nvSpPr>
          <p:cNvPr id="9" name="직사각형 8">
            <a:extLst>
              <a:ext uri="{FF2B5EF4-FFF2-40B4-BE49-F238E27FC236}">
                <a16:creationId xmlns:a16="http://schemas.microsoft.com/office/drawing/2014/main" id="{4031BA4C-D177-4B5E-84A4-F6D2B5E48741}"/>
              </a:ext>
            </a:extLst>
          </p:cNvPr>
          <p:cNvSpPr/>
          <p:nvPr/>
        </p:nvSpPr>
        <p:spPr>
          <a:xfrm>
            <a:off x="252000" y="3460090"/>
            <a:ext cx="1333499" cy="246221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square" lIns="0">
            <a:spAutoFit/>
          </a:bodyPr>
          <a:lstStyle/>
          <a:p>
            <a:pPr defTabSz="727332" latinLnBrk="0" hangingPunct="0"/>
            <a:r>
              <a:rPr lang="ko-KR" altLang="en-US" sz="10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□협업사 </a:t>
            </a:r>
            <a:endParaRPr lang="ko-KR" altLang="en-US" sz="1000" kern="0" spc="-30" dirty="0">
              <a:ln>
                <a:solidFill>
                  <a:srgbClr val="1F497D">
                    <a:alpha val="0"/>
                  </a:srgb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16897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DA4E23CD-2BFA-4BE1-B9CE-44CA4DD8849B}"/>
              </a:ext>
            </a:extLst>
          </p:cNvPr>
          <p:cNvSpPr/>
          <p:nvPr/>
        </p:nvSpPr>
        <p:spPr>
          <a:xfrm>
            <a:off x="252000" y="497062"/>
            <a:ext cx="3764305" cy="305918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square" lIns="0">
            <a:spAutoFit/>
          </a:bodyPr>
          <a:lstStyle/>
          <a:p>
            <a:pPr defTabSz="727332" latinLnBrk="0" hangingPunct="0"/>
            <a:r>
              <a:rPr lang="en-US" altLang="ko-KR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4. </a:t>
            </a:r>
            <a:r>
              <a:rPr lang="ko-KR" altLang="en-US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기대효과</a:t>
            </a: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E44CE968-42ED-4AEF-BD23-6B0F486F58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971700"/>
              </p:ext>
            </p:extLst>
          </p:nvPr>
        </p:nvGraphicFramePr>
        <p:xfrm>
          <a:off x="252000" y="979535"/>
          <a:ext cx="8640000" cy="3924000"/>
        </p:xfrm>
        <a:graphic>
          <a:graphicData uri="http://schemas.openxmlformats.org/drawingml/2006/table">
            <a:tbl>
              <a:tblPr/>
              <a:tblGrid>
                <a:gridCol w="1152000">
                  <a:extLst>
                    <a:ext uri="{9D8B030D-6E8A-4147-A177-3AD203B41FA5}">
                      <a16:colId xmlns:a16="http://schemas.microsoft.com/office/drawing/2014/main" val="1947564741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2971665469"/>
                    </a:ext>
                  </a:extLst>
                </a:gridCol>
                <a:gridCol w="3600000">
                  <a:extLst>
                    <a:ext uri="{9D8B030D-6E8A-4147-A177-3AD203B41FA5}">
                      <a16:colId xmlns:a16="http://schemas.microsoft.com/office/drawing/2014/main" val="2659195560"/>
                    </a:ext>
                  </a:extLst>
                </a:gridCol>
                <a:gridCol w="2412000">
                  <a:extLst>
                    <a:ext uri="{9D8B030D-6E8A-4147-A177-3AD203B41FA5}">
                      <a16:colId xmlns:a16="http://schemas.microsoft.com/office/drawing/2014/main" val="3757721018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813707515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항목</a:t>
                      </a:r>
                    </a:p>
                  </a:txBody>
                  <a:tcPr marL="72000" marR="72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해당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정량적 효과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정성적 효과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비고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50309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900" b="1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생산성</a:t>
                      </a:r>
                    </a:p>
                  </a:txBody>
                  <a:tcPr marL="72000" marR="72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</a:t>
                      </a: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OO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공법 대비 생산성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00% 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향상 </a:t>
                      </a:r>
                      <a:endParaRPr lang="en-US" altLang="ko-KR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: 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출력인원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00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 감소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및 단위 시간당 생산량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00 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필요 시 작성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19273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900" b="1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공기</a:t>
                      </a:r>
                    </a:p>
                  </a:txBody>
                  <a:tcPr marL="72000" marR="72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</a:t>
                      </a: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OO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공법 대비 공기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0% 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단축 가능</a:t>
                      </a:r>
                      <a:endParaRPr lang="en-US" altLang="ko-KR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: A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현장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공사 기준 공기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00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 →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00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(0% 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단축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필요 시 작성</a:t>
                      </a: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white">
                            <a:lumMod val="8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547565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900" b="1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원가</a:t>
                      </a:r>
                    </a:p>
                  </a:txBody>
                  <a:tcPr marL="72000" marR="72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</a:t>
                      </a: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OO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공법 대비 원가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0% 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절감 가능</a:t>
                      </a:r>
                      <a:endParaRPr lang="en-US" altLang="ko-KR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: A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현장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공사 기준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OO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공사비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 →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(0% 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절감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필요 시 작성</a:t>
                      </a: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white">
                            <a:lumMod val="8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66023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900" b="1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안전</a:t>
                      </a:r>
                    </a:p>
                  </a:txBody>
                  <a:tcPr marL="72000" marR="72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</a:t>
                      </a: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고소작업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0%, 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밀폐작업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0% 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감소</a:t>
                      </a:r>
                      <a:endParaRPr lang="en-US" altLang="ko-KR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: A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현장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B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공사 기준 고소작업 철골물량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00ton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ingdings" panose="05000000000000000000" pitchFamily="2" charset="2"/>
                        </a:rPr>
                        <a:t>→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ingdings" panose="05000000000000000000" pitchFamily="2" charset="2"/>
                        </a:rPr>
                        <a:t>00ton (0% 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ingdings" panose="05000000000000000000" pitchFamily="2" charset="2"/>
                        </a:rPr>
                        <a:t>감소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ingdings" panose="05000000000000000000" pitchFamily="2" charset="2"/>
                        </a:rPr>
                        <a:t>)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sym typeface="Wingdings" panose="05000000000000000000" pitchFamily="2" charset="2"/>
                        </a:rPr>
                        <a:t> 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필요 시 작성</a:t>
                      </a: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white">
                            <a:lumMod val="8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3969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900" b="1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품질</a:t>
                      </a:r>
                    </a:p>
                  </a:txBody>
                  <a:tcPr marL="72000" marR="72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</a:t>
                      </a: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8900" indent="-889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내구연한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00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확보 가능</a:t>
                      </a:r>
                      <a:endParaRPr lang="en-US" altLang="ko-KR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: 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OO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공법 대비 내구연한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00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→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00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년으로 증가</a:t>
                      </a:r>
                      <a:endParaRPr lang="en-US" altLang="ko-KR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88900" marR="0" lvl="0" indent="-889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OO</a:t>
                      </a:r>
                      <a:r>
                        <a:rPr lang="ko-KR" altLang="en-US" sz="900" b="0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공사 부적합률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0% </a:t>
                      </a:r>
                      <a:r>
                        <a:rPr lang="ko-KR" altLang="en-US" sz="900" b="0" i="0" u="none" strike="noStrike" kern="1200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이하 확보 가능</a:t>
                      </a:r>
                      <a:endParaRPr lang="en-US" altLang="ko-KR" sz="900" b="0" i="0" u="none" strike="noStrike" kern="1200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필요 시 작성</a:t>
                      </a: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white">
                            <a:lumMod val="8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564155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900" b="1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지식재산권</a:t>
                      </a:r>
                    </a:p>
                  </a:txBody>
                  <a:tcPr marL="72000" marR="72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X</a:t>
                      </a: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특허 해당 없음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.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필요 시 작성</a:t>
                      </a: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white">
                            <a:lumMod val="8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993955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171450" indent="-171450" algn="l" fontAlgn="ctr">
                        <a:buFont typeface="Wingdings" panose="05000000000000000000" pitchFamily="2" charset="2"/>
                        <a:buChar char="ü"/>
                      </a:pPr>
                      <a:r>
                        <a:rPr lang="ko-KR" altLang="en-US" sz="900" b="1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기타 </a:t>
                      </a:r>
                      <a:r>
                        <a:rPr lang="en-US" altLang="ko-KR" sz="900" b="1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(ESG </a:t>
                      </a:r>
                      <a:r>
                        <a:rPr lang="ko-KR" altLang="en-US" sz="900" b="1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等</a:t>
                      </a:r>
                      <a:r>
                        <a:rPr lang="en-US" altLang="ko-KR" sz="900" b="1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900" b="1" i="0" u="none" strike="noStrike" spc="-10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  <a:alpha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</a:t>
                      </a: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기존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OO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공법 대비  온실가스 배출량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0% 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감축</a:t>
                      </a:r>
                      <a:endParaRPr lang="en-US" altLang="ko-KR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7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: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A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현장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B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공사 기준 공기 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단축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자재 투입량 </a:t>
                      </a: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0ton</a:t>
                      </a:r>
                      <a:r>
                        <a:rPr lang="ko-KR" altLang="en-US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감소</a:t>
                      </a: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000" marR="0" lvl="0" indent="-90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kumimoji="0" lang="ko-KR" altLang="en-US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필요 시 작성</a:t>
                      </a:r>
                      <a:r>
                        <a:rPr kumimoji="0" lang="en-US" altLang="ko-KR" sz="900" b="0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75000"/>
                                <a:lumOff val="25000"/>
                                <a:alpha val="0"/>
                              </a:prstClr>
                            </a:solidFill>
                          </a:ln>
                          <a:solidFill>
                            <a:prstClr val="white">
                              <a:lumMod val="85000"/>
                            </a:prst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prstClr val="white">
                            <a:lumMod val="85000"/>
                          </a:prst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8254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5900392-43CE-4521-88C1-3F6BA058ABC8}"/>
              </a:ext>
            </a:extLst>
          </p:cNvPr>
          <p:cNvSpPr txBox="1"/>
          <p:nvPr/>
        </p:nvSpPr>
        <p:spPr>
          <a:xfrm>
            <a:off x="6079331" y="488039"/>
            <a:ext cx="2812669" cy="32316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spAutoFit/>
          </a:bodyPr>
          <a:lstStyle>
            <a:defPPr>
              <a:defRPr lang="ko-KR"/>
            </a:defPPr>
            <a:lvl1pPr>
              <a:defRPr sz="700" b="1" spc="-5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ko-KR" dirty="0"/>
              <a:t>* </a:t>
            </a:r>
            <a:r>
              <a:rPr lang="ko-KR" altLang="en-US" dirty="0"/>
              <a:t>해당 </a:t>
            </a:r>
            <a:r>
              <a:rPr lang="en-US" altLang="ko-KR" dirty="0"/>
              <a:t>: </a:t>
            </a:r>
            <a:r>
              <a:rPr lang="ko-KR" altLang="en-US" dirty="0"/>
              <a:t>해당 항목에 대한 기대효과가 있을 경우 </a:t>
            </a:r>
            <a:r>
              <a:rPr lang="en-US" altLang="ko-KR" dirty="0"/>
              <a:t>O, </a:t>
            </a:r>
            <a:r>
              <a:rPr lang="ko-KR" altLang="en-US" dirty="0"/>
              <a:t>없을 경우 </a:t>
            </a:r>
            <a:r>
              <a:rPr lang="en-US" altLang="ko-KR" dirty="0"/>
              <a:t>X </a:t>
            </a:r>
            <a:r>
              <a:rPr lang="ko-KR" altLang="en-US" dirty="0"/>
              <a:t>로 표기</a:t>
            </a:r>
            <a:endParaRPr lang="en-US" altLang="ko-KR" dirty="0"/>
          </a:p>
          <a:p>
            <a:r>
              <a:rPr lang="en-US" altLang="ko-KR" dirty="0"/>
              <a:t>* </a:t>
            </a:r>
            <a:r>
              <a:rPr lang="ko-KR" altLang="en-US" dirty="0"/>
              <a:t>정량적 효과 </a:t>
            </a:r>
            <a:r>
              <a:rPr lang="en-US" altLang="ko-KR" dirty="0"/>
              <a:t>: </a:t>
            </a:r>
            <a:r>
              <a:rPr lang="ko-KR" altLang="en-US" dirty="0"/>
              <a:t>모든 효과는 수치화 하여 작성</a:t>
            </a:r>
            <a:endParaRPr lang="en-US" altLang="ko-KR" dirty="0"/>
          </a:p>
          <a:p>
            <a:r>
              <a:rPr lang="en-US" altLang="ko-KR" dirty="0"/>
              <a:t>* </a:t>
            </a:r>
            <a:r>
              <a:rPr lang="ko-KR" altLang="en-US" dirty="0"/>
              <a:t>정성적 효과 </a:t>
            </a:r>
            <a:r>
              <a:rPr lang="en-US" altLang="ko-KR" dirty="0"/>
              <a:t>: </a:t>
            </a:r>
            <a:r>
              <a:rPr lang="ko-KR" altLang="en-US" dirty="0"/>
              <a:t>수치화 불가 또는</a:t>
            </a:r>
            <a:r>
              <a:rPr lang="en-US" altLang="ko-KR" dirty="0"/>
              <a:t> </a:t>
            </a:r>
            <a:r>
              <a:rPr lang="ko-KR" altLang="en-US" dirty="0"/>
              <a:t>추가 효과 있을 시 작성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3281080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F96176-2B72-490E-B6E7-4300D4498C8E}"/>
              </a:ext>
            </a:extLst>
          </p:cNvPr>
          <p:cNvSpPr txBox="1"/>
          <p:nvPr/>
        </p:nvSpPr>
        <p:spPr>
          <a:xfrm>
            <a:off x="1449659" y="2210152"/>
            <a:ext cx="6244682" cy="36163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2000" b="1" i="1" spc="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1428A0"/>
                </a:solidFill>
                <a:latin typeface="삼성둥근고딕 Bold" panose="020B0600000101010101" pitchFamily="50" charset="-127"/>
                <a:ea typeface="삼성둥근고딕 Bold" panose="020B0600000101010101" pitchFamily="50" charset="-127"/>
              </a:rPr>
              <a:t>Co-Creating Technology, Enabling the Future</a:t>
            </a:r>
            <a:endParaRPr lang="ko-KR" altLang="en-US" sz="2000" b="1" i="1" spc="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1428A0"/>
              </a:solidFill>
              <a:latin typeface="삼성둥근고딕 Bold" panose="020B0600000101010101" pitchFamily="50" charset="-127"/>
              <a:ea typeface="삼성둥근고딕 Bold" panose="020B0600000101010101" pitchFamily="50" charset="-127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4AB91A24-8FC8-4381-AF67-EC7EF562A515}"/>
              </a:ext>
            </a:extLst>
          </p:cNvPr>
          <p:cNvCxnSpPr/>
          <p:nvPr/>
        </p:nvCxnSpPr>
        <p:spPr>
          <a:xfrm>
            <a:off x="0" y="4589179"/>
            <a:ext cx="9144000" cy="0"/>
          </a:xfrm>
          <a:prstGeom prst="line">
            <a:avLst/>
          </a:prstGeom>
          <a:ln w="28575" cap="flat">
            <a:solidFill>
              <a:srgbClr val="1428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>
            <a:extLst>
              <a:ext uri="{FF2B5EF4-FFF2-40B4-BE49-F238E27FC236}">
                <a16:creationId xmlns:a16="http://schemas.microsoft.com/office/drawing/2014/main" id="{24D553C9-FCA5-4975-A0AF-B4202BB3718C}"/>
              </a:ext>
            </a:extLst>
          </p:cNvPr>
          <p:cNvSpPr/>
          <p:nvPr/>
        </p:nvSpPr>
        <p:spPr>
          <a:xfrm>
            <a:off x="3744000" y="4744357"/>
            <a:ext cx="1656000" cy="2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>
            <a:noAutofit/>
          </a:bodyPr>
          <a:lstStyle/>
          <a:p>
            <a:r>
              <a:rPr lang="en-US" altLang="ko-KR" sz="12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1428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2026 ConTech </a:t>
            </a:r>
            <a:r>
              <a:rPr lang="ko-KR" altLang="en-US" sz="12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1428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공모전</a:t>
            </a:r>
            <a:endParaRPr lang="ko-KR" altLang="en-US" sz="11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1428A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8DED7C95-22F1-4B9E-A2CE-A90E5B841C7D}"/>
              </a:ext>
            </a:extLst>
          </p:cNvPr>
          <p:cNvCxnSpPr/>
          <p:nvPr/>
        </p:nvCxnSpPr>
        <p:spPr>
          <a:xfrm>
            <a:off x="0" y="554400"/>
            <a:ext cx="9144000" cy="0"/>
          </a:xfrm>
          <a:prstGeom prst="line">
            <a:avLst/>
          </a:prstGeom>
          <a:ln w="28575" cap="flat">
            <a:solidFill>
              <a:srgbClr val="1428A0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2F1A46E8-421A-4639-949E-8A21D2769E94}"/>
              </a:ext>
            </a:extLst>
          </p:cNvPr>
          <p:cNvSpPr/>
          <p:nvPr/>
        </p:nvSpPr>
        <p:spPr>
          <a:xfrm>
            <a:off x="144366" y="135577"/>
            <a:ext cx="1044000" cy="288000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altLang="ko-KR" sz="12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Confidential</a:t>
            </a:r>
            <a:endParaRPr lang="ko-KR" altLang="en-US" sz="12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C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0173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3100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B1D978-43BF-4084-A32F-368AF9EDCA94}"/>
              </a:ext>
            </a:extLst>
          </p:cNvPr>
          <p:cNvSpPr txBox="1"/>
          <p:nvPr/>
        </p:nvSpPr>
        <p:spPr>
          <a:xfrm>
            <a:off x="3390900" y="55803"/>
            <a:ext cx="2362200" cy="285587"/>
          </a:xfrm>
          <a:prstGeom prst="rect">
            <a:avLst/>
          </a:prstGeom>
          <a:noFill/>
        </p:spPr>
        <p:txBody>
          <a:bodyPr wrap="square" lIns="54000" tIns="18000" rIns="54000" bIns="1800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4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latin typeface="맑은 고딕" panose="020B0503020000020004" pitchFamily="50" charset="-127"/>
              </a:rPr>
              <a:t>과제 제안서 작성 유의사항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31021B8E-2697-477E-AA42-681836E3764D}"/>
              </a:ext>
            </a:extLst>
          </p:cNvPr>
          <p:cNvSpPr/>
          <p:nvPr/>
        </p:nvSpPr>
        <p:spPr>
          <a:xfrm>
            <a:off x="251998" y="940730"/>
            <a:ext cx="8639999" cy="230362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0" rtlCol="0" anchor="ctr">
            <a:noAutofit/>
          </a:bodyPr>
          <a:lstStyle/>
          <a:p>
            <a:pPr marL="90488" indent="-90488"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본 공고를 통해 선정된 아이디어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기술 및 제품의 연구결과 및 제반 법적 권리 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지적재산권 등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는 개별 기술협약을 통해 결정 예정임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90488" indent="-90488"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제출서류 미구비 시 선정에서 제외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될 수 있음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공모전 약관 동의서 等 관련서류 제출 필수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</a:t>
            </a:r>
          </a:p>
          <a:p>
            <a:pPr marL="90488" indent="-90488"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미 선정과제의 공모서류 일체는 과제선정 최종 공표일로부터 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30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일 보관 후 즉시 자체 폐기하고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폐기하였음을 제출 시 사용한 이메일로 통보 예정임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marL="90488" indent="-90488"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제출 마감일 이후에는 응모자가 작성한 신청 내용 변경이 불가함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90488" indent="-90488"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타인의 지식재산권을 침해했을 경우 심사에서 제외되며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관련 법적 책임은 그 귀책사유에 따라 해당 응모자가 부담함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90488" indent="-90488"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제출자료에 대해 허위사실 및 부당행위 적발 시 선정 취소 等 제재 조치함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90488" indent="-90488"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필요 시 추가자료를 요청할 수 있으며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이에 따라 제출한 서류는 신청서와 동일한 효력을 가짐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90488" indent="-90488"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서류 상의 기재 착오나 연락불능으로 인한 불이익은 응모자의 책임임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90488" indent="-90488"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심사의 공정성 확보를 위해 신청 접수 현황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심사 내용 및 심사 점수 등은 공개하지 않음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90488" indent="-90488"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심사 결과는 최종 선정 이후 이메일로 통보 예정임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  <a:p>
            <a:pPr marL="90488" indent="-90488"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ko-KR" altLang="en-US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심사 결과 적격자가 없는 경우 선발하지 않을 수 있음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C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53F48DE1-2C0A-4782-956C-A791240F1E30}"/>
              </a:ext>
            </a:extLst>
          </p:cNvPr>
          <p:cNvCxnSpPr/>
          <p:nvPr/>
        </p:nvCxnSpPr>
        <p:spPr>
          <a:xfrm>
            <a:off x="-2100" y="423638"/>
            <a:ext cx="9144000" cy="0"/>
          </a:xfrm>
          <a:prstGeom prst="line">
            <a:avLst/>
          </a:prstGeom>
          <a:ln w="19050" cap="flat">
            <a:solidFill>
              <a:srgbClr val="1428A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FE33322-DF59-4226-BFBF-543637977AE6}"/>
              </a:ext>
            </a:extLst>
          </p:cNvPr>
          <p:cNvSpPr/>
          <p:nvPr/>
        </p:nvSpPr>
        <p:spPr>
          <a:xfrm>
            <a:off x="251999" y="639639"/>
            <a:ext cx="1320815" cy="21600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>
            <a:noAutofit/>
          </a:bodyPr>
          <a:lstStyle/>
          <a:p>
            <a:pPr marL="90488" indent="-90488">
              <a:buFont typeface="Wingdings" panose="05000000000000000000" pitchFamily="2" charset="2"/>
              <a:buChar char="l"/>
            </a:pPr>
            <a:r>
              <a:rPr lang="ko-KR" altLang="en-US" sz="9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1428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공모 유의사항</a:t>
            </a: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E71FF322-08AF-4A03-86A2-D94D54209967}"/>
              </a:ext>
            </a:extLst>
          </p:cNvPr>
          <p:cNvSpPr/>
          <p:nvPr/>
        </p:nvSpPr>
        <p:spPr>
          <a:xfrm>
            <a:off x="251998" y="3855862"/>
            <a:ext cx="8640000" cy="9720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108000" bIns="0" rtlCol="0" anchor="ctr">
            <a:noAutofit/>
          </a:bodyPr>
          <a:lstStyle/>
          <a:p>
            <a:pPr marL="90488" indent="-90488"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제출 시 유의</a:t>
            </a:r>
            <a:r>
              <a:rPr lang="en-US" altLang="ko-KR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본 안내 페이지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및 페이지별 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</a:rPr>
              <a:t>*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</a:rPr>
              <a:t>파란색 텍스트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</a:rPr>
              <a:t>(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</a:rPr>
              <a:t>바탕체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</a:rPr>
              <a:t>) 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</a:rPr>
              <a:t>및 샘플 문구는 항</a:t>
            </a:r>
            <a:r>
              <a:rPr lang="ko-KR" altLang="en-US" sz="8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</a:rPr>
              <a:t>목별 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</a:rPr>
              <a:t>작성 이해를 돕기 위한 것으로 </a:t>
            </a:r>
            <a:r>
              <a:rPr lang="ko-KR" altLang="en-US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70C0"/>
                </a:solidFill>
                <a:latin typeface="맑은 고딕" panose="020B0503020000020004" pitchFamily="50" charset="-127"/>
              </a:rPr>
              <a:t>반드시 삭제 후 제출</a:t>
            </a:r>
            <a:endParaRPr lang="en-US" altLang="ko-KR" sz="8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0070C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0488" indent="-90488"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작성 치침</a:t>
            </a:r>
            <a:r>
              <a:rPr lang="en-US" altLang="ko-KR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뒷장의 항목별 유의사항을 준수하여 작성하며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자유양식 또는 수정 가능 여부가 명시된 경우를 제외하고 페이지별 </a:t>
            </a:r>
            <a:r>
              <a:rPr lang="ko-KR" altLang="en-US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기본 양식을 준수하여 작성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해야 하며 </a:t>
            </a:r>
            <a:r>
              <a:rPr lang="ko-KR" altLang="en-US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항목</a:t>
            </a:r>
            <a:r>
              <a:rPr lang="en-US" altLang="ko-KR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행</a:t>
            </a:r>
            <a:r>
              <a:rPr lang="en-US" altLang="ko-KR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열</a:t>
            </a:r>
            <a:r>
              <a:rPr lang="en-US" altLang="ko-KR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임의 삭제는 불가</a:t>
            </a:r>
            <a:endParaRPr lang="en-US" altLang="ko-KR" sz="8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0070C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90488" indent="-90488">
              <a:spcAft>
                <a:spcPts val="600"/>
              </a:spcAft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작성 분량 준수</a:t>
            </a:r>
            <a:r>
              <a:rPr lang="en-US" altLang="ko-KR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지정된 분량을 초과할 경우 별첨 페이지로 제출 가능하나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평가에 반영되지 않을 수 있음</a:t>
            </a:r>
            <a:r>
              <a:rPr lang="en-US" altLang="ko-KR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92B3BB8-F3A3-4DCF-B99F-5CF9CC49997F}"/>
              </a:ext>
            </a:extLst>
          </p:cNvPr>
          <p:cNvSpPr/>
          <p:nvPr/>
        </p:nvSpPr>
        <p:spPr>
          <a:xfrm>
            <a:off x="251999" y="3560933"/>
            <a:ext cx="1683481" cy="21600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>
            <a:noAutofit/>
          </a:bodyPr>
          <a:lstStyle/>
          <a:p>
            <a:pPr marL="90488" indent="-90488">
              <a:buFont typeface="Wingdings" panose="05000000000000000000" pitchFamily="2" charset="2"/>
              <a:buChar char="l"/>
            </a:pPr>
            <a:r>
              <a:rPr lang="ko-KR" altLang="en-US" sz="9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1428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과제 제안서 작성 유의사항</a:t>
            </a:r>
            <a:endParaRPr lang="ko-KR" altLang="en-US" sz="8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1428A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78836E71-14B4-4A45-A607-2890464855C2}"/>
              </a:ext>
            </a:extLst>
          </p:cNvPr>
          <p:cNvSpPr/>
          <p:nvPr/>
        </p:nvSpPr>
        <p:spPr>
          <a:xfrm>
            <a:off x="1265459" y="654879"/>
            <a:ext cx="1797781" cy="21600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>
            <a:noAutofit/>
          </a:bodyPr>
          <a:lstStyle/>
          <a:p>
            <a:r>
              <a:rPr lang="ko-KR" altLang="en-US" sz="7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7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700" i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상세 공모요강 내용과  동일</a:t>
            </a:r>
          </a:p>
        </p:txBody>
      </p:sp>
    </p:spTree>
    <p:extLst>
      <p:ext uri="{BB962C8B-B14F-4D97-AF65-F5344CB8AC3E}">
        <p14:creationId xmlns:p14="http://schemas.microsoft.com/office/powerpoint/2010/main" val="4030348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B1D978-43BF-4084-A32F-368AF9EDCA94}"/>
              </a:ext>
            </a:extLst>
          </p:cNvPr>
          <p:cNvSpPr txBox="1"/>
          <p:nvPr/>
        </p:nvSpPr>
        <p:spPr>
          <a:xfrm>
            <a:off x="3390900" y="55803"/>
            <a:ext cx="2362200" cy="285587"/>
          </a:xfrm>
          <a:prstGeom prst="rect">
            <a:avLst/>
          </a:prstGeom>
          <a:noFill/>
        </p:spPr>
        <p:txBody>
          <a:bodyPr wrap="square" lIns="54000" tIns="18000" rIns="54000" bIns="1800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4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latin typeface="맑은 고딕" panose="020B0503020000020004" pitchFamily="50" charset="-127"/>
                <a:ea typeface="맑은 고딕" panose="020B0503020000020004" pitchFamily="50" charset="-127"/>
              </a:rPr>
              <a:t>과제 제안서 작성 유의사항</a:t>
            </a: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53F48DE1-2C0A-4782-956C-A791240F1E30}"/>
              </a:ext>
            </a:extLst>
          </p:cNvPr>
          <p:cNvCxnSpPr/>
          <p:nvPr/>
        </p:nvCxnSpPr>
        <p:spPr>
          <a:xfrm>
            <a:off x="-2100" y="423638"/>
            <a:ext cx="9144000" cy="0"/>
          </a:xfrm>
          <a:prstGeom prst="line">
            <a:avLst/>
          </a:prstGeom>
          <a:ln w="19050" cap="flat">
            <a:solidFill>
              <a:srgbClr val="1428A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5867850F-EFFC-4D66-8AB8-E4AA62A3E67A}"/>
              </a:ext>
            </a:extLst>
          </p:cNvPr>
          <p:cNvSpPr/>
          <p:nvPr/>
        </p:nvSpPr>
        <p:spPr>
          <a:xfrm>
            <a:off x="5883216" y="4880379"/>
            <a:ext cx="3008784" cy="20731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36000" rIns="0" bIns="0" rtlCol="0" anchor="t">
            <a:noAutofit/>
          </a:bodyPr>
          <a:lstStyle/>
          <a:p>
            <a:pPr algn="r">
              <a:lnSpc>
                <a:spcPct val="130000"/>
              </a:lnSpc>
            </a:pPr>
            <a:r>
              <a:rPr lang="en-US" altLang="ko-KR" sz="65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sz="65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필요 시 제안서 본문 이후 </a:t>
            </a:r>
            <a:r>
              <a:rPr lang="en-US" altLang="ko-KR" sz="65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65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별첨</a:t>
            </a:r>
            <a:r>
              <a:rPr lang="en-US" altLang="ko-KR" sz="65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’</a:t>
            </a:r>
            <a:r>
              <a:rPr lang="ko-KR" altLang="en-US" sz="65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으로 추가 서류 제출 가능</a:t>
            </a:r>
          </a:p>
        </p:txBody>
      </p:sp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772EDB22-6CF5-407B-B96C-BA999979CE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232773"/>
              </p:ext>
            </p:extLst>
          </p:nvPr>
        </p:nvGraphicFramePr>
        <p:xfrm>
          <a:off x="252000" y="916098"/>
          <a:ext cx="8640000" cy="3960000"/>
        </p:xfrm>
        <a:graphic>
          <a:graphicData uri="http://schemas.openxmlformats.org/drawingml/2006/table">
            <a:tbl>
              <a:tblPr/>
              <a:tblGrid>
                <a:gridCol w="396000">
                  <a:extLst>
                    <a:ext uri="{9D8B030D-6E8A-4147-A177-3AD203B41FA5}">
                      <a16:colId xmlns:a16="http://schemas.microsoft.com/office/drawing/2014/main" val="2263810315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1630162006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087606313"/>
                    </a:ext>
                  </a:extLst>
                </a:gridCol>
                <a:gridCol w="6336000">
                  <a:extLst>
                    <a:ext uri="{9D8B030D-6E8A-4147-A177-3AD203B41FA5}">
                      <a16:colId xmlns:a16="http://schemas.microsoft.com/office/drawing/2014/main" val="3942124946"/>
                    </a:ext>
                  </a:extLst>
                </a:gridCol>
              </a:tblGrid>
              <a:tr h="2160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ko-KR" altLang="en-US" sz="75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항목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ko-KR" altLang="en-US" sz="700" b="0" i="0" u="none" strike="noStrike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6118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750" b="1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65000"/>
                                <a:lumOff val="35000"/>
                                <a:alpha val="0"/>
                              </a:prst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작성 분량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750" b="1" i="0" u="none" strike="noStrike" kern="1200" cap="none" spc="-50" normalizeH="0" baseline="0" noProof="0" dirty="0">
                          <a:ln>
                            <a:solidFill>
                              <a:prstClr val="black">
                                <a:lumMod val="65000"/>
                                <a:lumOff val="35000"/>
                                <a:alpha val="0"/>
                              </a:prst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작성 유의사항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5094131"/>
                  </a:ext>
                </a:extLst>
              </a:tr>
              <a:tr h="360000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altLang="ko-KR" sz="750" b="0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 </a:t>
                      </a:r>
                      <a:r>
                        <a:rPr lang="ko-KR" altLang="en-US" sz="750" b="0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제안 개요</a:t>
                      </a:r>
                    </a:p>
                  </a:txBody>
                  <a:tcPr marL="5400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ko-KR" altLang="en-US" sz="700" b="0" i="0" u="none" strike="noStrike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54000" marR="4320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페이지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각 항목에 대해 누락 없이 작성</a:t>
                      </a:r>
                      <a:endParaRPr lang="en-US" altLang="ko-KR" sz="75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7200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 개발 단계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: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기술성숙도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(TRL) 5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단계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① 기초연구 ② 실험 ③ 시작품 ④ 실용화  ⑤ 사업화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中 택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1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및 現 단계에 대한 간단한 설명 기입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             </a:t>
                      </a:r>
                    </a:p>
                  </a:txBody>
                  <a:tcPr marL="54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1887379"/>
                  </a:ext>
                </a:extLst>
              </a:tr>
              <a:tr h="360000">
                <a:tc rowSpan="5"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2.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 </a:t>
                      </a:r>
                      <a:endParaRPr lang="en-US" altLang="ko-KR" sz="75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algn="l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소개</a:t>
                      </a:r>
                    </a:p>
                  </a:txBody>
                  <a:tcPr marL="5400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2.1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추진 배경</a:t>
                      </a:r>
                      <a:endParaRPr lang="en-US" altLang="ko-KR" sz="75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4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페이지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1)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Pain Point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분석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2)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 필요성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3)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국내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외 유사기술 적용 사례의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가지 항목에 대해 누락 없이 작성</a:t>
                      </a:r>
                      <a:endParaRPr lang="en-US" altLang="ko-KR" sz="75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4000" marR="432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8779020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endParaRPr lang="ko-KR" altLang="en-US" sz="7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4000" marR="432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2.2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 개요 및 차별성</a:t>
                      </a:r>
                    </a:p>
                  </a:txBody>
                  <a:tcPr marL="54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페이지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 개요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: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기술의 정의 및 주요 사항을 문장 위주로 작성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이미지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사진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모식도 等 활용 가능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</a:p>
                    <a:p>
                      <a:pPr marL="7200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 차별성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: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기술의 특징과 우수성 및 차별성을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1~2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문장으로 요약 작성하고 세부 내용은 표 형식을 준수하여 작성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표의 행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열 추가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조정 가능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ko-KR" altLang="en-US" sz="75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4000" marR="432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8081068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endParaRPr lang="ko-KR" altLang="en-US" sz="7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4000" marR="432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2.3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 구현 상세</a:t>
                      </a:r>
                    </a:p>
                  </a:txBody>
                  <a:tcPr marL="54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5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페이지 이내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개념도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구성도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(1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페이지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: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도안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사진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생성 이미지 等을 활용하여 기술에 대해 일목요연하게 표현</a:t>
                      </a:r>
                      <a:endParaRPr lang="en-US" altLang="ko-KR" sz="75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7200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자유양식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(4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페이지 이내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: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기술의 핵심 포인트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구동 원리 等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및 세부 기술 구현 내용 작성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텍스트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표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이미지 等 활용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ko-KR" altLang="en-US" sz="75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4000" marR="432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092078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endParaRPr lang="ko-KR" altLang="en-US" sz="7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4000" marR="432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2.4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 개발 범위</a:t>
                      </a:r>
                    </a:p>
                  </a:txBody>
                  <a:tcPr marL="54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페이지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개발 완료 항목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: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제안 기술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아이디어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중 개발이 완료된 항목을 서술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해당 없는 경우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‘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해당 없음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’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으로 표기</a:t>
                      </a:r>
                      <a:endParaRPr lang="en-US" altLang="ko-KR" sz="75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7200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개발 필요 항목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: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본 제안 채택 시 개발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업무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Scope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을 최대한 상세하게 기술</a:t>
                      </a:r>
                    </a:p>
                  </a:txBody>
                  <a:tcPr marL="54000" marR="432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0024891"/>
                  </a:ext>
                </a:extLst>
              </a:tr>
              <a:tr h="504000">
                <a:tc vMerge="1"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endParaRPr lang="ko-KR" altLang="en-US" sz="7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4000" marR="432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2.5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보유 기술 역량</a:t>
                      </a:r>
                    </a:p>
                  </a:txBody>
                  <a:tcPr marL="54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페이지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기술보유수준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: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유사 기술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제품 개발의 성공사례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주요 실적 및 해당 분야 기술 경험 수준을 작성</a:t>
                      </a:r>
                      <a:endParaRPr lang="en-US" altLang="ko-KR" sz="75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7200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수상 이력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: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제안 기술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아이디어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관련 타 공모전 수상 이력 기재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(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유사 아이디어 이력 포함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</a:p>
                    <a:p>
                      <a:pPr marL="72000" marR="0" lvl="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특허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실용신안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: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제안 기술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아이디어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관련 특허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실용신안 등록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출원 여부 기재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유사 아이디어 이력 포함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</a:p>
                  </a:txBody>
                  <a:tcPr marL="54000" marR="432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7695286"/>
                  </a:ext>
                </a:extLst>
              </a:tr>
              <a:tr h="360000">
                <a:tc rowSpan="3"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3.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 </a:t>
                      </a:r>
                      <a:endParaRPr lang="en-US" altLang="ko-KR" sz="75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algn="l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확보 </a:t>
                      </a:r>
                      <a:endParaRPr lang="en-US" altLang="ko-KR" sz="75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0" algn="l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방안</a:t>
                      </a:r>
                    </a:p>
                  </a:txBody>
                  <a:tcPr marL="5400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3.1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추진 계획</a:t>
                      </a:r>
                    </a:p>
                  </a:txBody>
                  <a:tcPr marL="54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페이지 이내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아이디어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개발을 위한 구체적인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Activity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를 정의하고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각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Activity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별 추진 일정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상세 내용과 기술적으로 달성하고자 하는 목표 및 산출물을 작성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</a:p>
                    <a:p>
                      <a:pPr marL="7200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추진 일정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연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월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열 및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Activity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행 추가 가능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</a:p>
                  </a:txBody>
                  <a:tcPr marL="54000" marR="432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414506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endParaRPr lang="ko-KR" altLang="en-US" sz="7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4000" marR="432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3.2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예산 투입 계획</a:t>
                      </a:r>
                    </a:p>
                  </a:txBody>
                  <a:tcPr marL="54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2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페이지 이내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 개발을 위한 세부 항목별 예산 및 내역 작성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외부 협업사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용역 포함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 (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행 추가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삭제 가능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ko-KR" altLang="en-US" sz="75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4000" marR="432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122113"/>
                  </a:ext>
                </a:extLst>
              </a:tr>
              <a:tr h="360000">
                <a:tc vMerge="1"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endParaRPr lang="ko-KR" altLang="en-US" sz="7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4000" marR="4320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3.3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인적 자원 투입 계획</a:t>
                      </a:r>
                    </a:p>
                  </a:txBody>
                  <a:tcPr marL="54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페이지</a:t>
                      </a:r>
                    </a:p>
                  </a:txBody>
                  <a:tcPr marL="54000" marR="432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기술 개발을 위한 제안사 및 외부 협업사 전체 참여 인력의 역할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수행 업무 및 참여 비중을 작성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행 추가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삭제 가능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</a:p>
                  </a:txBody>
                  <a:tcPr marL="54000" marR="432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138998"/>
                  </a:ext>
                </a:extLst>
              </a:tr>
              <a:tr h="360000">
                <a:tc gridSpan="2"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4.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기대효과</a:t>
                      </a:r>
                    </a:p>
                  </a:txBody>
                  <a:tcPr marL="5400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endParaRPr lang="ko-KR" altLang="en-US" sz="7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4000" marR="4320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 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페이지</a:t>
                      </a:r>
                    </a:p>
                  </a:txBody>
                  <a:tcPr marL="54000" marR="432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모든 항목별 기대효과는 수치화하여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‘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정량적 효과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’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열에 작성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필요 시 정성적 효과도 작성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en-US" altLang="ko-KR" sz="75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  <a:p>
                      <a:pPr marL="72000" indent="-7200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수치화가 불가한  경우에는 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‘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정성적 효과</a:t>
                      </a:r>
                      <a:r>
                        <a:rPr lang="en-US" altLang="ko-KR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’</a:t>
                      </a:r>
                      <a:r>
                        <a:rPr lang="ko-KR" altLang="en-US" sz="75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열에 기대효과를 구체적으로 작성</a:t>
                      </a:r>
                      <a:endParaRPr lang="en-US" altLang="ko-KR" sz="75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54000" marR="432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4277637"/>
                  </a:ext>
                </a:extLst>
              </a:tr>
            </a:tbl>
          </a:graphicData>
        </a:graphic>
      </p:graphicFrame>
      <p:sp>
        <p:nvSpPr>
          <p:cNvPr id="17" name="직사각형 16">
            <a:extLst>
              <a:ext uri="{FF2B5EF4-FFF2-40B4-BE49-F238E27FC236}">
                <a16:creationId xmlns:a16="http://schemas.microsoft.com/office/drawing/2014/main" id="{B333B5DC-D79B-4115-B303-8BA7949F5253}"/>
              </a:ext>
            </a:extLst>
          </p:cNvPr>
          <p:cNvSpPr/>
          <p:nvPr/>
        </p:nvSpPr>
        <p:spPr>
          <a:xfrm>
            <a:off x="251999" y="639639"/>
            <a:ext cx="1896841" cy="216000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>
            <a:noAutofit/>
          </a:bodyPr>
          <a:lstStyle/>
          <a:p>
            <a:pPr marL="90488" indent="-90488">
              <a:buFont typeface="Wingdings" panose="05000000000000000000" pitchFamily="2" charset="2"/>
              <a:buChar char="l"/>
            </a:pPr>
            <a:r>
              <a:rPr lang="ko-KR" altLang="en-US" sz="9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1428A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과제 제안서 항목별 작성 유의사항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6526FBC-A88D-4B99-9434-2314A7FAEA2C}"/>
              </a:ext>
            </a:extLst>
          </p:cNvPr>
          <p:cNvSpPr/>
          <p:nvPr/>
        </p:nvSpPr>
        <p:spPr>
          <a:xfrm>
            <a:off x="6332220" y="639639"/>
            <a:ext cx="2559778" cy="216000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>
            <a:noAutofit/>
          </a:bodyPr>
          <a:lstStyle/>
          <a:p>
            <a:pPr marL="90488" indent="-90488" algn="r"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</a:pPr>
            <a:r>
              <a:rPr lang="en-US" altLang="ko-KR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제출 시 유의</a:t>
            </a:r>
            <a:r>
              <a:rPr lang="en-US" altLang="ko-KR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8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본 안내 페이지는 </a:t>
            </a:r>
            <a:r>
              <a:rPr lang="ko-KR" altLang="en-US" sz="8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70C0"/>
                </a:solidFill>
                <a:latin typeface="맑은 고딕" panose="020B0503020000020004" pitchFamily="50" charset="-127"/>
              </a:rPr>
              <a:t>반드시 삭제 후 제출</a:t>
            </a:r>
            <a:endParaRPr lang="en-US" altLang="ko-KR" sz="8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0070C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13900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E42887B7-C6D4-4D9C-B603-F589D0C3C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640799"/>
              </p:ext>
            </p:extLst>
          </p:nvPr>
        </p:nvGraphicFramePr>
        <p:xfrm>
          <a:off x="252000" y="978651"/>
          <a:ext cx="8640000" cy="360000"/>
        </p:xfrm>
        <a:graphic>
          <a:graphicData uri="http://schemas.openxmlformats.org/drawingml/2006/table">
            <a:tbl>
              <a:tblPr/>
              <a:tblGrid>
                <a:gridCol w="936000">
                  <a:extLst>
                    <a:ext uri="{9D8B030D-6E8A-4147-A177-3AD203B41FA5}">
                      <a16:colId xmlns:a16="http://schemas.microsoft.com/office/drawing/2014/main" val="2263810315"/>
                    </a:ext>
                  </a:extLst>
                </a:gridCol>
                <a:gridCol w="5076000">
                  <a:extLst>
                    <a:ext uri="{9D8B030D-6E8A-4147-A177-3AD203B41FA5}">
                      <a16:colId xmlns:a16="http://schemas.microsoft.com/office/drawing/2014/main" val="2227855155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3419942750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1323432269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기술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아이디어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명</a:t>
                      </a:r>
                    </a:p>
                  </a:txBody>
                  <a:tcPr marL="72000" marR="6118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OOOOO</a:t>
                      </a:r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기술 개발 단계</a:t>
                      </a: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1" i="0" u="none" strike="noStrike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5094131"/>
                  </a:ext>
                </a:extLst>
              </a:tr>
            </a:tbl>
          </a:graphicData>
        </a:graphic>
      </p:graphicFrame>
      <p:graphicFrame>
        <p:nvGraphicFramePr>
          <p:cNvPr id="10" name="표 9">
            <a:extLst>
              <a:ext uri="{FF2B5EF4-FFF2-40B4-BE49-F238E27FC236}">
                <a16:creationId xmlns:a16="http://schemas.microsoft.com/office/drawing/2014/main" id="{433D7B22-A052-4FC2-B430-CB2E6E7C7E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503549"/>
              </p:ext>
            </p:extLst>
          </p:nvPr>
        </p:nvGraphicFramePr>
        <p:xfrm>
          <a:off x="252000" y="1420130"/>
          <a:ext cx="5832000" cy="3492000"/>
        </p:xfrm>
        <a:graphic>
          <a:graphicData uri="http://schemas.openxmlformats.org/drawingml/2006/table">
            <a:tbl>
              <a:tblPr/>
              <a:tblGrid>
                <a:gridCol w="936000">
                  <a:extLst>
                    <a:ext uri="{9D8B030D-6E8A-4147-A177-3AD203B41FA5}">
                      <a16:colId xmlns:a16="http://schemas.microsoft.com/office/drawing/2014/main" val="2263810315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227855155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337747121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701987960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231433093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1027635950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상품 분야</a:t>
                      </a:r>
                    </a:p>
                  </a:txBody>
                  <a:tcPr marL="72000" marR="61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rgbClr val="0070C0"/>
                        </a:solidFill>
                        <a:effectLst/>
                        <a:highlight>
                          <a:srgbClr val="FFFF00"/>
                        </a:highlight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세부기술 분야</a:t>
                      </a: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6118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3766985"/>
                  </a:ext>
                </a:extLst>
              </a:tr>
              <a:tr h="28800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개발 기간</a:t>
                      </a:r>
                    </a:p>
                  </a:txBody>
                  <a:tcPr marL="72000" marR="61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r>
                        <a:rPr lang="ko-KR" altLang="en-US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년 이내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ko-KR" altLang="en-US" sz="9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6118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1</a:t>
                      </a:r>
                      <a:r>
                        <a:rPr lang="ko-KR" altLang="en-US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년 초과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  <a:endParaRPr lang="ko-KR" altLang="en-US" sz="9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예산</a:t>
                      </a: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 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000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lang="ko-KR" altLang="en-US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백만원</a:t>
                      </a:r>
                    </a:p>
                  </a:txBody>
                  <a:tcPr marL="72000" marR="216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0" marR="0" lvl="0" indent="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1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8085772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0" i="0" u="none" strike="noStrike" kern="1200" spc="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’27.MM.DD ~ ‘YY.MM.DD</a:t>
                      </a:r>
                      <a:endParaRPr lang="ko-KR" altLang="en-US" sz="900" b="0" i="0" u="none" strike="noStrike" kern="1200" spc="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6118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9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6181334"/>
                  </a:ext>
                </a:extLst>
              </a:tr>
              <a:tr h="28800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대상 구분</a:t>
                      </a:r>
                      <a:endParaRPr lang="en-US" altLang="ko-KR" sz="900" b="1" i="0" u="none" strike="noStrike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61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중견기업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중소기업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등록 파트너사</a:t>
                      </a:r>
                      <a:endParaRPr lang="en-US" altLang="ko-KR" sz="900" b="1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삼성물산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삼성중공업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6508932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pPr algn="l" fontAlgn="ctr"/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6118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ko-KR" altLang="en-US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스타트업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ko-KR" altLang="en-US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대학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/</a:t>
                      </a:r>
                      <a:r>
                        <a:rPr lang="ko-KR" altLang="en-US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연구기관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altLang="ko-KR" sz="800" b="1" i="0" u="none" strike="noStrike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ko-KR" altLang="en-US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삼성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E&amp;A</a:t>
                      </a:r>
                      <a:r>
                        <a:rPr lang="ko-KR" altLang="en-US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ko-KR" altLang="en-US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해당 없음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(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rgbClr val="0070C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</a:t>
                      </a:r>
                      <a:r>
                        <a:rPr lang="en-US" altLang="ko-KR" sz="9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09513954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기술 요약</a:t>
                      </a:r>
                    </a:p>
                  </a:txBody>
                  <a:tcPr marL="72000" marR="61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90000" indent="-90000" algn="l" fontAlgn="ctr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6118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0956533"/>
                  </a:ext>
                </a:extLst>
              </a:tr>
              <a:tr h="1224000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산출물</a:t>
                      </a:r>
                    </a:p>
                  </a:txBody>
                  <a:tcPr marL="72000" marR="61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90000" indent="-90000" algn="l" fontAlgn="ctr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rgbClr val="0070C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6118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122883"/>
                  </a:ext>
                </a:extLst>
              </a:tr>
            </a:tbl>
          </a:graphicData>
        </a:graphic>
      </p:graphicFrame>
      <p:sp>
        <p:nvSpPr>
          <p:cNvPr id="15" name="직사각형 14">
            <a:extLst>
              <a:ext uri="{FF2B5EF4-FFF2-40B4-BE49-F238E27FC236}">
                <a16:creationId xmlns:a16="http://schemas.microsoft.com/office/drawing/2014/main" id="{5FE35F40-BF36-4189-B007-F8251CE60199}"/>
              </a:ext>
            </a:extLst>
          </p:cNvPr>
          <p:cNvSpPr/>
          <p:nvPr/>
        </p:nvSpPr>
        <p:spPr>
          <a:xfrm>
            <a:off x="252000" y="497062"/>
            <a:ext cx="3764305" cy="307777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square" lIns="0">
            <a:spAutoFit/>
          </a:bodyPr>
          <a:lstStyle/>
          <a:p>
            <a:pPr defTabSz="727332" latinLnBrk="0" hangingPunct="0"/>
            <a:r>
              <a:rPr lang="en-US" altLang="ko-KR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1. </a:t>
            </a:r>
            <a:r>
              <a:rPr lang="ko-KR" altLang="en-US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제안 개요</a:t>
            </a:r>
            <a:r>
              <a:rPr lang="en-US" altLang="ko-KR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 </a:t>
            </a:r>
            <a:endParaRPr lang="ko-KR" altLang="en-US" sz="1400" kern="0" spc="-30" dirty="0">
              <a:ln>
                <a:solidFill>
                  <a:srgbClr val="1F497D">
                    <a:alpha val="0"/>
                  </a:srgb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/>
              <a:sym typeface="Arial"/>
            </a:endParaRPr>
          </a:p>
        </p:txBody>
      </p:sp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10988E98-85F9-41D7-9CFC-80B94A23CA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043888"/>
              </p:ext>
            </p:extLst>
          </p:nvPr>
        </p:nvGraphicFramePr>
        <p:xfrm>
          <a:off x="6264000" y="1420130"/>
          <a:ext cx="2628000" cy="3487766"/>
        </p:xfrm>
        <a:graphic>
          <a:graphicData uri="http://schemas.openxmlformats.org/drawingml/2006/table">
            <a:tbl>
              <a:tblPr/>
              <a:tblGrid>
                <a:gridCol w="684000">
                  <a:extLst>
                    <a:ext uri="{9D8B030D-6E8A-4147-A177-3AD203B41FA5}">
                      <a16:colId xmlns:a16="http://schemas.microsoft.com/office/drawing/2014/main" val="2263810315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227855155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3942124946"/>
                    </a:ext>
                  </a:extLst>
                </a:gridCol>
              </a:tblGrid>
              <a:tr h="28800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기관 개요</a:t>
                      </a:r>
                    </a:p>
                  </a:txBody>
                  <a:tcPr marL="72000" marR="61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bg1">
                            <a:lumMod val="8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61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912646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기관명</a:t>
                      </a:r>
                    </a:p>
                  </a:txBody>
                  <a:tcPr marL="72000" marR="61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ko-KR" altLang="en-US" sz="800" b="0" i="0" u="none" strike="noStrike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5094131"/>
                  </a:ext>
                </a:extLst>
              </a:tr>
              <a:tr h="308118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사업자번호</a:t>
                      </a:r>
                    </a:p>
                  </a:txBody>
                  <a:tcPr marL="72000" marR="61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endParaRPr lang="ko-KR" altLang="en-US" sz="8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1887379"/>
                  </a:ext>
                </a:extLst>
              </a:tr>
              <a:tr h="308118">
                <a:tc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r>
                        <a:rPr lang="ko-KR" altLang="en-US" sz="800" b="1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업종</a:t>
                      </a:r>
                    </a:p>
                  </a:txBody>
                  <a:tcPr marL="72000" marR="61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endParaRPr lang="en-US" altLang="ko-KR" sz="8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8779020"/>
                  </a:ext>
                </a:extLst>
              </a:tr>
              <a:tr h="308118">
                <a:tc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r>
                        <a:rPr lang="ko-KR" altLang="en-US" sz="800" b="1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설립일자</a:t>
                      </a:r>
                    </a:p>
                  </a:txBody>
                  <a:tcPr marL="72000" marR="61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endParaRPr lang="en-US" altLang="ko-KR" sz="8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081068"/>
                  </a:ext>
                </a:extLst>
              </a:tr>
              <a:tr h="308118">
                <a:tc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r>
                        <a:rPr lang="ko-KR" altLang="en-US" sz="800" b="1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대표자</a:t>
                      </a:r>
                    </a:p>
                  </a:txBody>
                  <a:tcPr marL="72000" marR="61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endParaRPr lang="en-US" altLang="ko-KR" sz="8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6092078"/>
                  </a:ext>
                </a:extLst>
              </a:tr>
              <a:tr h="308118">
                <a:tc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r>
                        <a:rPr lang="ko-KR" altLang="en-US" sz="800" b="1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보유인원</a:t>
                      </a:r>
                    </a:p>
                  </a:txBody>
                  <a:tcPr marL="72000" marR="61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endParaRPr lang="en-US" altLang="ko-KR" sz="8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7409347"/>
                  </a:ext>
                </a:extLst>
              </a:tr>
              <a:tr h="308118">
                <a:tc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r>
                        <a:rPr lang="ko-KR" altLang="en-US" sz="800" b="1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소재지</a:t>
                      </a:r>
                    </a:p>
                  </a:txBody>
                  <a:tcPr marL="72000" marR="61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endParaRPr lang="en-US" altLang="ko-KR" sz="8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1910759"/>
                  </a:ext>
                </a:extLst>
              </a:tr>
              <a:tr h="205411">
                <a:tc rowSpan="2"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r>
                        <a:rPr lang="ko-KR" altLang="en-US" sz="800" b="1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매출현황</a:t>
                      </a:r>
                    </a:p>
                  </a:txBody>
                  <a:tcPr marL="72000" marR="61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ko-KR" altLang="en-US" sz="800" b="1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전전년도</a:t>
                      </a:r>
                      <a:endParaRPr lang="en-US" altLang="ko-KR" sz="800" b="1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ko-KR" altLang="en-US" sz="800" b="1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전년도</a:t>
                      </a:r>
                      <a:endParaRPr lang="en-US" altLang="ko-KR" sz="800" b="1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17375"/>
                  </a:ext>
                </a:extLst>
              </a:tr>
              <a:tr h="308118">
                <a:tc vMerge="1">
                  <a:txBody>
                    <a:bodyPr/>
                    <a:lstStyle/>
                    <a:p>
                      <a:pPr marL="0" algn="l" defTabSz="685750" rtl="0" eaLnBrk="1" fontAlgn="ctr" latinLnBrk="1" hangingPunct="1"/>
                      <a:endParaRPr lang="ko-KR" altLang="en-US" sz="900" b="1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6118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685750" rtl="0" eaLnBrk="1" fontAlgn="ctr" latinLnBrk="1" hangingPunct="1"/>
                      <a:r>
                        <a:rPr lang="en-US" altLang="ko-KR" sz="8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000 </a:t>
                      </a:r>
                      <a:r>
                        <a:rPr lang="ko-KR" altLang="en-US" sz="8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백만원</a:t>
                      </a:r>
                      <a:endParaRPr lang="en-US" altLang="ko-KR" sz="8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000 </a:t>
                      </a:r>
                      <a:r>
                        <a:rPr lang="ko-KR" altLang="en-US" sz="800" b="0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백만원</a:t>
                      </a:r>
                      <a:endParaRPr lang="en-US" altLang="ko-KR" sz="800" b="0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353859"/>
                  </a:ext>
                </a:extLst>
              </a:tr>
              <a:tr h="205411">
                <a:tc rowSpan="2">
                  <a:txBody>
                    <a:bodyPr/>
                    <a:lstStyle/>
                    <a:p>
                      <a:pPr algn="l" fontAlgn="ctr"/>
                      <a:r>
                        <a:rPr lang="ko-KR" altLang="en-US" sz="8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경영상태</a:t>
                      </a:r>
                      <a:endParaRPr lang="en-US" altLang="ko-KR" sz="800" b="1" i="0" u="none" strike="noStrike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algn="l" fontAlgn="ctr"/>
                      <a:r>
                        <a:rPr lang="en-US" altLang="ko-KR" sz="8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전년도</a:t>
                      </a:r>
                      <a:r>
                        <a:rPr lang="en-US" altLang="ko-KR" sz="800" b="1" i="0" u="none" strike="noStrike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800" b="1" i="0" u="none" strike="noStrike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6118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1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신용등급</a:t>
                      </a:r>
                      <a:endParaRPr lang="en-US" altLang="ko-KR" sz="800" b="1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1" i="0" u="none" strike="noStrike" kern="1200" spc="-50" baseline="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현금흐름등급</a:t>
                      </a:r>
                      <a:endParaRPr lang="en-US" altLang="ko-KR" sz="800" b="1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6508932"/>
                  </a:ext>
                </a:extLst>
              </a:tr>
              <a:tr h="308118">
                <a:tc vMerge="1">
                  <a:txBody>
                    <a:bodyPr/>
                    <a:lstStyle/>
                    <a:p>
                      <a:pPr algn="l" fontAlgn="ctr"/>
                      <a:endParaRPr lang="ko-KR" altLang="en-US" sz="900" b="1" i="0" u="none" strike="noStrike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6118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1" i="0" u="none" strike="noStrike" kern="1200" spc="-50" baseline="0" dirty="0">
                        <a:ln>
                          <a:solidFill>
                            <a:schemeClr val="tx1">
                              <a:lumMod val="65000"/>
                              <a:lumOff val="3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4099844"/>
                  </a:ext>
                </a:extLst>
              </a:tr>
            </a:tbl>
          </a:graphicData>
        </a:graphic>
      </p:graphicFrame>
      <p:grpSp>
        <p:nvGrpSpPr>
          <p:cNvPr id="2" name="그룹 1">
            <a:extLst>
              <a:ext uri="{FF2B5EF4-FFF2-40B4-BE49-F238E27FC236}">
                <a16:creationId xmlns:a16="http://schemas.microsoft.com/office/drawing/2014/main" id="{08AF0069-5358-46A0-9E25-BBF4FB249131}"/>
              </a:ext>
            </a:extLst>
          </p:cNvPr>
          <p:cNvGrpSpPr/>
          <p:nvPr/>
        </p:nvGrpSpPr>
        <p:grpSpPr>
          <a:xfrm>
            <a:off x="325501" y="1031556"/>
            <a:ext cx="8566499" cy="3760921"/>
            <a:chOff x="325501" y="1031556"/>
            <a:chExt cx="8566499" cy="3760921"/>
          </a:xfrm>
        </p:grpSpPr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DD798D4E-7E9C-4203-BCCF-6FFE6360D784}"/>
                </a:ext>
              </a:extLst>
            </p:cNvPr>
            <p:cNvSpPr/>
            <p:nvPr/>
          </p:nvSpPr>
          <p:spPr>
            <a:xfrm>
              <a:off x="1232603" y="1442252"/>
              <a:ext cx="1817845" cy="236363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① 건축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/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토목 ②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플랜트 ③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조선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/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해양 中 택 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1</a:t>
              </a: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DA98DD60-E8CD-4C2F-9452-CB6D56AAA3D2}"/>
                </a:ext>
              </a:extLst>
            </p:cNvPr>
            <p:cNvSpPr/>
            <p:nvPr/>
          </p:nvSpPr>
          <p:spPr>
            <a:xfrm>
              <a:off x="4174906" y="1442252"/>
              <a:ext cx="1817845" cy="236363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ⓐ 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Data Technology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ⓑ 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AI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ⓒ 스마트 제조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/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시공 </a:t>
              </a:r>
              <a:endPara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endParaRPr>
            </a:p>
            <a:p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  ⓓ 친환경 요소 기술 中 택 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1</a:t>
              </a:r>
            </a:p>
          </p:txBody>
        </p:sp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1C266F6D-BBFC-49FC-A16F-F37A75F51AAE}"/>
                </a:ext>
              </a:extLst>
            </p:cNvPr>
            <p:cNvSpPr/>
            <p:nvPr/>
          </p:nvSpPr>
          <p:spPr>
            <a:xfrm>
              <a:off x="1232603" y="3164013"/>
              <a:ext cx="2470717" cy="236363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200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자 내외 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(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또는 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3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줄 이내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)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로 기술에 대한 주요 사항 서술</a:t>
              </a:r>
              <a:endPara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endParaRPr>
            </a:p>
          </p:txBody>
        </p: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B629B670-7E8E-4433-AE66-928CDF177312}"/>
                </a:ext>
              </a:extLst>
            </p:cNvPr>
            <p:cNvSpPr/>
            <p:nvPr/>
          </p:nvSpPr>
          <p:spPr>
            <a:xfrm>
              <a:off x="1232603" y="4166562"/>
              <a:ext cx="3339397" cy="236363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3.1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에서 작성된 산출물 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List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를 작성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 (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제품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,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매뉴얼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,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도면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,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보고서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,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지식재산권 等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)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 </a:t>
              </a:r>
              <a:endPara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endParaRP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DA42BBA5-8E2A-47AE-9B77-1DCA090FE65D}"/>
                </a:ext>
              </a:extLst>
            </p:cNvPr>
            <p:cNvSpPr/>
            <p:nvPr/>
          </p:nvSpPr>
          <p:spPr>
            <a:xfrm>
              <a:off x="325501" y="2673437"/>
              <a:ext cx="862743" cy="107722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en-US" altLang="ko-KR" sz="700" b="1" spc="-10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</a:t>
              </a:r>
              <a:r>
                <a:rPr lang="ko-KR" altLang="en-US" sz="700" b="1" spc="-10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해당 항목에 </a:t>
              </a:r>
              <a:r>
                <a:rPr lang="en-US" altLang="ko-KR" sz="700" b="1" spc="-10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( O ) </a:t>
              </a:r>
              <a:r>
                <a:rPr lang="ko-KR" altLang="en-US" sz="700" b="1" spc="-10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표기</a:t>
              </a:r>
              <a:endParaRPr lang="en-US" altLang="ko-KR" sz="700" b="1" spc="-1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endParaRPr>
            </a:p>
          </p:txBody>
        </p:sp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674E2C5D-BA7C-4F48-8B54-505FD43DA73B}"/>
                </a:ext>
              </a:extLst>
            </p:cNvPr>
            <p:cNvSpPr/>
            <p:nvPr/>
          </p:nvSpPr>
          <p:spPr>
            <a:xfrm>
              <a:off x="3204750" y="2673437"/>
              <a:ext cx="862743" cy="107722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en-US" altLang="ko-KR" sz="700" b="1" spc="-10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</a:t>
              </a:r>
              <a:r>
                <a:rPr lang="ko-KR" altLang="en-US" sz="700" b="1" spc="-10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해당 항목에 </a:t>
              </a:r>
              <a:r>
                <a:rPr lang="en-US" altLang="ko-KR" sz="700" b="1" spc="-10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( O ) </a:t>
              </a:r>
              <a:r>
                <a:rPr lang="ko-KR" altLang="en-US" sz="700" b="1" spc="-10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표기</a:t>
              </a:r>
              <a:endParaRPr lang="en-US" altLang="ko-KR" sz="700" b="1" spc="-1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endParaRPr>
            </a:p>
          </p:txBody>
        </p:sp>
        <p:sp>
          <p:nvSpPr>
            <p:cNvPr id="25" name="직사각형 24">
              <a:extLst>
                <a:ext uri="{FF2B5EF4-FFF2-40B4-BE49-F238E27FC236}">
                  <a16:creationId xmlns:a16="http://schemas.microsoft.com/office/drawing/2014/main" id="{C7A4706E-A591-4A5F-9975-C305F6EB560F}"/>
                </a:ext>
              </a:extLst>
            </p:cNvPr>
            <p:cNvSpPr/>
            <p:nvPr/>
          </p:nvSpPr>
          <p:spPr>
            <a:xfrm>
              <a:off x="325501" y="2101937"/>
              <a:ext cx="862743" cy="107722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en-US" altLang="ko-KR" sz="700" b="1" spc="-10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</a:t>
              </a:r>
              <a:r>
                <a:rPr lang="ko-KR" altLang="en-US" sz="700" b="1" spc="-10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해당 항목에 </a:t>
              </a:r>
              <a:r>
                <a:rPr lang="en-US" altLang="ko-KR" sz="700" b="1" spc="-10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( O ) </a:t>
              </a:r>
              <a:r>
                <a:rPr lang="ko-KR" altLang="en-US" sz="700" b="1" spc="-10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표기</a:t>
              </a:r>
              <a:endParaRPr lang="en-US" altLang="ko-KR" sz="700" b="1" spc="-10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endParaRPr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9C7330C3-ADBF-412D-8E25-AD76236C3EB4}"/>
                </a:ext>
              </a:extLst>
            </p:cNvPr>
            <p:cNvSpPr/>
            <p:nvPr/>
          </p:nvSpPr>
          <p:spPr>
            <a:xfrm>
              <a:off x="7023803" y="2066191"/>
              <a:ext cx="1868197" cy="236363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기업의 경우만 해당</a:t>
              </a:r>
              <a:endPara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endParaRPr>
            </a:p>
          </p:txBody>
        </p:sp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D85607EA-E403-4707-ADA3-4D90B7EA47C5}"/>
                </a:ext>
              </a:extLst>
            </p:cNvPr>
            <p:cNvSpPr/>
            <p:nvPr/>
          </p:nvSpPr>
          <p:spPr>
            <a:xfrm>
              <a:off x="7023803" y="2367224"/>
              <a:ext cx="1868197" cy="236363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기업의 경우만 해당 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(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업태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/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종목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)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 </a:t>
              </a:r>
              <a:endPara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endParaRPr>
            </a:p>
          </p:txBody>
        </p:sp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D78120D8-DEB4-473A-86B7-BC66282EDCB5}"/>
                </a:ext>
              </a:extLst>
            </p:cNvPr>
            <p:cNvSpPr/>
            <p:nvPr/>
          </p:nvSpPr>
          <p:spPr>
            <a:xfrm>
              <a:off x="7228178" y="1031556"/>
              <a:ext cx="1663822" cy="236363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pPr lvl="0"/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① 기초연구 ② 실험 ③ 시작품 ④ 실용화     </a:t>
              </a:r>
              <a:endPara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endParaRPr>
            </a:p>
            <a:p>
              <a:pPr lvl="0"/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  ⑤ 사업화 中 택 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1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및 現 단계 간단 설명</a:t>
              </a:r>
              <a:endPara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endParaRPr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8B6833B6-8B41-4DF7-99E0-71165E7EEFA8}"/>
                </a:ext>
              </a:extLst>
            </p:cNvPr>
            <p:cNvSpPr/>
            <p:nvPr/>
          </p:nvSpPr>
          <p:spPr>
            <a:xfrm>
              <a:off x="7023803" y="4684755"/>
              <a:ext cx="1525837" cy="107722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신용평가서 미 보유 기관은 작성 생략</a:t>
              </a:r>
              <a:endPara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endParaRP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43145809-0E6B-4D66-A45C-B34C61250131}"/>
                </a:ext>
              </a:extLst>
            </p:cNvPr>
            <p:cNvSpPr/>
            <p:nvPr/>
          </p:nvSpPr>
          <p:spPr>
            <a:xfrm>
              <a:off x="7023803" y="3301244"/>
              <a:ext cx="1663822" cy="236363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noAutofit/>
            </a:bodyPr>
            <a:lstStyle/>
            <a:p>
              <a:pPr lvl="0"/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제안서 제출 月 기준</a:t>
              </a:r>
              <a:endPara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1961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C7F2E55-1E68-4CF2-B639-249E840EBEFD}"/>
              </a:ext>
            </a:extLst>
          </p:cNvPr>
          <p:cNvSpPr/>
          <p:nvPr/>
        </p:nvSpPr>
        <p:spPr>
          <a:xfrm>
            <a:off x="252000" y="497062"/>
            <a:ext cx="4929600" cy="307777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square" lIns="0">
            <a:spAutoFit/>
          </a:bodyPr>
          <a:lstStyle/>
          <a:p>
            <a:pPr defTabSz="727332" latinLnBrk="0" hangingPunct="0"/>
            <a:r>
              <a:rPr lang="en-US" altLang="ko-KR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2.1 </a:t>
            </a:r>
            <a:r>
              <a:rPr lang="ko-KR" altLang="en-US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추진 배경 </a:t>
            </a:r>
            <a:r>
              <a:rPr lang="en-US" altLang="ko-KR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(Pain Point </a:t>
            </a:r>
            <a:r>
              <a:rPr lang="ko-KR" altLang="en-US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분석</a:t>
            </a:r>
            <a:r>
              <a:rPr lang="en-US" altLang="ko-KR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, </a:t>
            </a:r>
            <a:r>
              <a:rPr lang="ko-KR" altLang="en-US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기술 필요성</a:t>
            </a:r>
            <a:r>
              <a:rPr lang="en-US" altLang="ko-KR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 </a:t>
            </a:r>
            <a:r>
              <a:rPr lang="ko-KR" altLang="en-US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및 국내</a:t>
            </a:r>
            <a:r>
              <a:rPr lang="en-US" altLang="ko-KR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·</a:t>
            </a:r>
            <a:r>
              <a:rPr lang="ko-KR" altLang="en-US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외 유사기술 사례</a:t>
            </a:r>
            <a:r>
              <a:rPr lang="en-US" altLang="ko-KR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)</a:t>
            </a:r>
            <a:endParaRPr lang="ko-KR" altLang="en-US" sz="1400" kern="0" spc="-30" dirty="0">
              <a:ln>
                <a:solidFill>
                  <a:srgbClr val="1F497D">
                    <a:alpha val="0"/>
                  </a:srgb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맑은 고딕"/>
              <a:ea typeface="맑은 고딕"/>
              <a:cs typeface="Arial"/>
              <a:sym typeface="Arial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A2BE87C4-C98C-4B27-9813-A7DE1BD7D274}"/>
              </a:ext>
            </a:extLst>
          </p:cNvPr>
          <p:cNvSpPr/>
          <p:nvPr/>
        </p:nvSpPr>
        <p:spPr>
          <a:xfrm>
            <a:off x="251999" y="1197090"/>
            <a:ext cx="8640001" cy="370800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24000" rIns="0" bIns="0" rtlCol="0" anchor="t">
            <a:noAutofit/>
          </a:bodyPr>
          <a:lstStyle/>
          <a:p>
            <a:pPr marL="90488" indent="-90488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ko-KR" altLang="en-US" sz="10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9" name="Rectangle 1">
            <a:extLst>
              <a:ext uri="{FF2B5EF4-FFF2-40B4-BE49-F238E27FC236}">
                <a16:creationId xmlns:a16="http://schemas.microsoft.com/office/drawing/2014/main" id="{42627C8A-59EB-4315-8464-6444639878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0600" y="1104757"/>
            <a:ext cx="1082798" cy="1846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none" lIns="252000" tIns="0" rIns="25200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783" fontAlgn="ctr">
              <a:defRPr/>
            </a:pPr>
            <a:r>
              <a:rPr lang="ko-KR" altLang="en-US" sz="1200" b="1" spc="-1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19376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추진 배경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693E78E1-D7EB-4BB4-9F8E-99F71726470F}"/>
              </a:ext>
            </a:extLst>
          </p:cNvPr>
          <p:cNvSpPr/>
          <p:nvPr/>
        </p:nvSpPr>
        <p:spPr>
          <a:xfrm>
            <a:off x="2497875" y="2879047"/>
            <a:ext cx="4148252" cy="10772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1) Pain Point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분석 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2)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기술 필요성 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3)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국내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·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외 유사기술 적용 사례의 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3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가지 항목에 대해 누락 없이 작성</a:t>
            </a:r>
          </a:p>
        </p:txBody>
      </p:sp>
    </p:spTree>
    <p:extLst>
      <p:ext uri="{BB962C8B-B14F-4D97-AF65-F5344CB8AC3E}">
        <p14:creationId xmlns:p14="http://schemas.microsoft.com/office/powerpoint/2010/main" val="1490532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097093B1-E842-4364-A652-AD03FCC441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308428"/>
              </p:ext>
            </p:extLst>
          </p:nvPr>
        </p:nvGraphicFramePr>
        <p:xfrm>
          <a:off x="3200128" y="2097090"/>
          <a:ext cx="5688000" cy="2808000"/>
        </p:xfrm>
        <a:graphic>
          <a:graphicData uri="http://schemas.openxmlformats.org/drawingml/2006/table">
            <a:tbl>
              <a:tblPr/>
              <a:tblGrid>
                <a:gridCol w="720000">
                  <a:extLst>
                    <a:ext uri="{9D8B030D-6E8A-4147-A177-3AD203B41FA5}">
                      <a16:colId xmlns:a16="http://schemas.microsoft.com/office/drawing/2014/main" val="1947564741"/>
                    </a:ext>
                  </a:extLst>
                </a:gridCol>
                <a:gridCol w="2160000">
                  <a:extLst>
                    <a:ext uri="{9D8B030D-6E8A-4147-A177-3AD203B41FA5}">
                      <a16:colId xmlns:a16="http://schemas.microsoft.com/office/drawing/2014/main" val="4283475916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val="1583036769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005634003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특징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우수성</a:t>
                      </a:r>
                      <a:r>
                        <a:rPr lang="en-US" altLang="ko-KR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차별성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비고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1503096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900" b="0" i="0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</a:t>
                      </a:r>
                      <a:endParaRPr lang="ko-KR" altLang="en-US" sz="900" b="0" i="0" u="none" strike="noStrike" spc="-10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//////////////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/////////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900" b="0" i="0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////////</a:t>
                      </a: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547565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900" b="0" i="1" u="none" strike="noStrike" spc="-10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부착 성능</a:t>
                      </a: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OOO </a:t>
                      </a:r>
                      <a:r>
                        <a:rPr lang="ko-KR" altLang="en-US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를 고려한 단면 상세 적용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OO</a:t>
                      </a:r>
                      <a:r>
                        <a:rPr lang="ko-KR" altLang="en-US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공법 대비 부착성능 </a:t>
                      </a:r>
                      <a:r>
                        <a:rPr lang="en-US" altLang="ko-KR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0% </a:t>
                      </a:r>
                      <a:r>
                        <a:rPr lang="ko-KR" altLang="en-US" sz="900" b="0" i="1" u="none" strike="noStrike" spc="-50" baseline="0" dirty="0">
                          <a:ln>
                            <a:solidFill>
                              <a:schemeClr val="tx1">
                                <a:lumMod val="75000"/>
                                <a:lumOff val="25000"/>
                                <a:alpha val="0"/>
                              </a:schemeClr>
                            </a:solidFill>
                          </a:ln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향상</a:t>
                      </a: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660238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spc="-10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982500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spc="-10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75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900" b="0" i="0" u="none" strike="noStrike" kern="1200" cap="none" spc="-50" normalizeH="0" baseline="0" noProof="0" dirty="0">
                        <a:ln>
                          <a:solidFill>
                            <a:prstClr val="black">
                              <a:lumMod val="75000"/>
                              <a:lumOff val="25000"/>
                              <a:alpha val="0"/>
                            </a:prst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868949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spc="-10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0000" indent="-90000" algn="l" fontAlgn="ctr">
                        <a:buFont typeface="Arial" panose="020B0604020202020204" pitchFamily="34" charset="0"/>
                        <a:buChar char="•"/>
                      </a:pPr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900" b="0" i="0" u="none" strike="noStrike" spc="-50" baseline="0" dirty="0">
                        <a:ln>
                          <a:solidFill>
                            <a:schemeClr val="tx1">
                              <a:lumMod val="75000"/>
                              <a:lumOff val="25000"/>
                              <a:alpha val="0"/>
                            </a:schemeClr>
                          </a:solidFill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72000" marR="72000" marT="0" marB="0" anchor="ctr">
                    <a:lnL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5805842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1C7F2E55-1E68-4CF2-B639-249E840EBEFD}"/>
              </a:ext>
            </a:extLst>
          </p:cNvPr>
          <p:cNvSpPr/>
          <p:nvPr/>
        </p:nvSpPr>
        <p:spPr>
          <a:xfrm>
            <a:off x="252000" y="497062"/>
            <a:ext cx="5499188" cy="307777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square" lIns="0">
            <a:spAutoFit/>
          </a:bodyPr>
          <a:lstStyle/>
          <a:p>
            <a:pPr defTabSz="727332" latinLnBrk="0" hangingPunct="0"/>
            <a:r>
              <a:rPr lang="en-US" altLang="ko-KR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2.2 </a:t>
            </a:r>
            <a:r>
              <a:rPr lang="ko-KR" altLang="en-US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기술 개요 및 차별성 </a:t>
            </a:r>
            <a:r>
              <a:rPr lang="en-US" altLang="ko-KR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(</a:t>
            </a:r>
            <a:r>
              <a:rPr lang="ko-KR" altLang="en-US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기존 기술의 존재여부 및 차이점</a:t>
            </a:r>
            <a:r>
              <a:rPr lang="en-US" altLang="ko-KR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, </a:t>
            </a:r>
            <a:r>
              <a:rPr lang="ko-KR" altLang="en-US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우수성 및 차별성</a:t>
            </a:r>
            <a:r>
              <a:rPr lang="en-US" altLang="ko-KR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/>
                <a:sym typeface="Arial"/>
              </a:rPr>
              <a:t>)</a:t>
            </a:r>
            <a:endParaRPr lang="ko-KR" altLang="en-US" sz="1400" kern="0" spc="-30" dirty="0">
              <a:ln>
                <a:solidFill>
                  <a:srgbClr val="1F497D">
                    <a:alpha val="0"/>
                  </a:srgb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/>
              <a:sym typeface="Arial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405F0C20-A6FE-42E6-B2FB-406A21D96143}"/>
              </a:ext>
            </a:extLst>
          </p:cNvPr>
          <p:cNvSpPr/>
          <p:nvPr/>
        </p:nvSpPr>
        <p:spPr>
          <a:xfrm>
            <a:off x="252000" y="1197090"/>
            <a:ext cx="2772000" cy="370800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24000" rIns="0" bIns="0" rtlCol="0" anchor="t">
            <a:noAutofit/>
          </a:bodyPr>
          <a:lstStyle/>
          <a:p>
            <a:pPr marL="90488" indent="-90488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0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///////</a:t>
            </a:r>
          </a:p>
          <a:p>
            <a:pPr>
              <a:lnSpc>
                <a:spcPct val="130000"/>
              </a:lnSpc>
            </a:pPr>
            <a:r>
              <a:rPr lang="en-US" altLang="ko-KR" sz="10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- ////////</a:t>
            </a:r>
          </a:p>
          <a:p>
            <a:pPr>
              <a:lnSpc>
                <a:spcPct val="130000"/>
              </a:lnSpc>
            </a:pPr>
            <a:r>
              <a:rPr lang="en-US" altLang="ko-KR" sz="10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- ////////</a:t>
            </a:r>
          </a:p>
          <a:p>
            <a:pPr marL="90488" indent="-90488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0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////////</a:t>
            </a:r>
          </a:p>
          <a:p>
            <a:pPr>
              <a:lnSpc>
                <a:spcPct val="130000"/>
              </a:lnSpc>
            </a:pPr>
            <a:r>
              <a:rPr lang="en-US" altLang="ko-KR" sz="10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- ////////</a:t>
            </a:r>
          </a:p>
          <a:p>
            <a:pPr>
              <a:lnSpc>
                <a:spcPct val="130000"/>
              </a:lnSpc>
            </a:pPr>
            <a:r>
              <a:rPr lang="en-US" altLang="ko-KR" sz="10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- ////////</a:t>
            </a:r>
          </a:p>
          <a:p>
            <a:pPr marL="90488" indent="-90488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0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////////</a:t>
            </a:r>
          </a:p>
          <a:p>
            <a:pPr>
              <a:lnSpc>
                <a:spcPct val="130000"/>
              </a:lnSpc>
            </a:pPr>
            <a:r>
              <a:rPr lang="en-US" altLang="ko-KR" sz="10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- ////////</a:t>
            </a:r>
          </a:p>
          <a:p>
            <a:pPr>
              <a:lnSpc>
                <a:spcPct val="130000"/>
              </a:lnSpc>
            </a:pPr>
            <a:r>
              <a:rPr lang="en-US" altLang="ko-KR" sz="1000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 - ////////</a:t>
            </a:r>
            <a:endParaRPr lang="ko-KR" altLang="en-US" sz="10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970761E8-3C8D-4AD5-B78F-1F12060B6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6602" y="1104757"/>
            <a:ext cx="1082798" cy="1846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none" lIns="252000" tIns="0" rIns="25200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783" fontAlgn="ctr">
              <a:defRPr/>
            </a:pPr>
            <a:r>
              <a:rPr lang="ko-KR" altLang="en-US" sz="1200" b="1" spc="-1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19376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기술 개요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80DDD76C-EB4F-44BF-9702-B8A433B5FFE9}"/>
              </a:ext>
            </a:extLst>
          </p:cNvPr>
          <p:cNvSpPr/>
          <p:nvPr/>
        </p:nvSpPr>
        <p:spPr>
          <a:xfrm>
            <a:off x="3196258" y="1197090"/>
            <a:ext cx="5695741" cy="370800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24000" rIns="0" bIns="0" rtlCol="0" anchor="t">
            <a:noAutofit/>
          </a:bodyPr>
          <a:lstStyle/>
          <a:p>
            <a:pPr marL="90488" indent="-90488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ko-KR" sz="10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///////////////</a:t>
            </a:r>
            <a:endParaRPr lang="ko-KR" altLang="en-US" sz="10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48C0B9BF-19E3-498E-B806-5ACA4A4312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5405" y="1104757"/>
            <a:ext cx="1217449" cy="1846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none" lIns="252000" tIns="0" rIns="25200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783" fontAlgn="ctr">
              <a:defRPr/>
            </a:pPr>
            <a:r>
              <a:rPr lang="ko-KR" altLang="en-US" sz="1200" b="1" spc="-1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19376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기술 차별성</a:t>
            </a: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170BE2D1-AA98-4EB5-A8D7-803C94E9DE22}"/>
              </a:ext>
            </a:extLst>
          </p:cNvPr>
          <p:cNvSpPr/>
          <p:nvPr/>
        </p:nvSpPr>
        <p:spPr>
          <a:xfrm>
            <a:off x="344774" y="3659985"/>
            <a:ext cx="2592000" cy="10637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ko-KR" altLang="en-US" sz="900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193769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D492FF78-0C1D-41FF-AE60-BE402D9F8C63}"/>
              </a:ext>
            </a:extLst>
          </p:cNvPr>
          <p:cNvSpPr/>
          <p:nvPr/>
        </p:nvSpPr>
        <p:spPr>
          <a:xfrm>
            <a:off x="1138341" y="4760571"/>
            <a:ext cx="998671" cy="1077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algn="ctr" defTabSz="685750" fontAlgn="ctr"/>
            <a:r>
              <a:rPr lang="en-US" altLang="ko-KR" sz="700" i="1" spc="-50" dirty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700" i="1" spc="-50" dirty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예시</a:t>
            </a:r>
            <a:r>
              <a:rPr lang="en-US" altLang="ko-KR" sz="700" i="1" spc="-50" dirty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en-US" altLang="ko-KR" sz="700" u="sng" spc="-50" dirty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OOO </a:t>
            </a:r>
            <a:r>
              <a:rPr lang="ko-KR" altLang="en-US" sz="700" u="sng" spc="-50" dirty="0">
                <a:ln>
                  <a:solidFill>
                    <a:prstClr val="black">
                      <a:lumMod val="75000"/>
                      <a:lumOff val="25000"/>
                      <a:alpha val="0"/>
                    </a:prstClr>
                  </a:solidFill>
                </a:ln>
                <a:solidFill>
                  <a:schemeClr val="bg1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현장 적용 사례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8FADBE3A-3748-4115-8ABA-74CEE563CC9F}"/>
              </a:ext>
            </a:extLst>
          </p:cNvPr>
          <p:cNvGrpSpPr/>
          <p:nvPr/>
        </p:nvGrpSpPr>
        <p:grpSpPr>
          <a:xfrm>
            <a:off x="1163738" y="1403866"/>
            <a:ext cx="7670547" cy="628903"/>
            <a:chOff x="1163738" y="1403866"/>
            <a:chExt cx="7670547" cy="628903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E7D3299D-5C04-4501-A7A1-DC170C8BF52C}"/>
                </a:ext>
              </a:extLst>
            </p:cNvPr>
            <p:cNvSpPr/>
            <p:nvPr/>
          </p:nvSpPr>
          <p:spPr>
            <a:xfrm>
              <a:off x="6795496" y="1403866"/>
              <a:ext cx="2038789" cy="107722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spAutoFit/>
            </a:bodyPr>
            <a:lstStyle/>
            <a:p>
              <a:pPr algn="r"/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기술의 특징 및 우수성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/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차별성을 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1~2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문장으로 요약</a:t>
              </a:r>
              <a:endPara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endParaRP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5F5446FA-C73B-42C4-820A-B208B2E5FABD}"/>
                </a:ext>
              </a:extLst>
            </p:cNvPr>
            <p:cNvSpPr/>
            <p:nvPr/>
          </p:nvSpPr>
          <p:spPr>
            <a:xfrm>
              <a:off x="1163738" y="1403866"/>
              <a:ext cx="1860262" cy="215444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기술의 정의 및 주요 사항을 문장 위주로 작성   </a:t>
              </a:r>
              <a:endPara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endParaRPr>
            </a:p>
            <a:p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  (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이미지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,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사진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,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모식도 等 활용 가능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)</a:t>
              </a: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48A0CFFD-B4F9-46BC-9E65-1369D421ED86}"/>
                </a:ext>
              </a:extLst>
            </p:cNvPr>
            <p:cNvSpPr/>
            <p:nvPr/>
          </p:nvSpPr>
          <p:spPr>
            <a:xfrm>
              <a:off x="6164555" y="1925047"/>
              <a:ext cx="2669730" cy="107722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>
              <a:spAutoFit/>
            </a:bodyPr>
            <a:lstStyle/>
            <a:p>
              <a:pPr algn="r"/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* 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세부 내용은 표 형식을 준수하여 작성 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(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표의 행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/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열 추가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/</a:t>
              </a:r>
              <a:r>
                <a:rPr lang="ko-KR" altLang="en-US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조정 가능</a:t>
              </a:r>
              <a:r>
                <a:rPr lang="en-US" altLang="ko-KR" sz="700" b="1" spc="-50" dirty="0">
                  <a:ln>
                    <a:solidFill>
                      <a:srgbClr val="002060">
                        <a:alpha val="0"/>
                      </a:srgbClr>
                    </a:solidFill>
                  </a:ln>
                  <a:solidFill>
                    <a:srgbClr val="0000FF"/>
                  </a:solidFill>
                  <a:latin typeface="바탕체" panose="02030609000101010101" pitchFamily="17" charset="-127"/>
                  <a:ea typeface="바탕체" panose="02030609000101010101" pitchFamily="17" charset="-127"/>
                </a:rPr>
                <a:t>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18527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BD51E999-B23C-49A9-AB85-F67407DE77E6}"/>
              </a:ext>
            </a:extLst>
          </p:cNvPr>
          <p:cNvSpPr/>
          <p:nvPr/>
        </p:nvSpPr>
        <p:spPr>
          <a:xfrm>
            <a:off x="251999" y="1197090"/>
            <a:ext cx="8640001" cy="370800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24000" rIns="0" bIns="0" rtlCol="0" anchor="t">
            <a:noAutofit/>
          </a:bodyPr>
          <a:lstStyle/>
          <a:p>
            <a:pPr marL="90488" indent="-90488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ko-KR" altLang="en-US" sz="10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A4E23CD-2BFA-4BE1-B9CE-44CA4DD8849B}"/>
              </a:ext>
            </a:extLst>
          </p:cNvPr>
          <p:cNvSpPr/>
          <p:nvPr/>
        </p:nvSpPr>
        <p:spPr>
          <a:xfrm>
            <a:off x="252000" y="497062"/>
            <a:ext cx="3764305" cy="307777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square" lIns="0">
            <a:spAutoFit/>
          </a:bodyPr>
          <a:lstStyle/>
          <a:p>
            <a:pPr defTabSz="727332" latinLnBrk="0" hangingPunct="0"/>
            <a:r>
              <a:rPr lang="en-US" altLang="ko-KR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2.3 </a:t>
            </a:r>
            <a:r>
              <a:rPr lang="ko-KR" altLang="en-US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기술 구현 상세 </a:t>
            </a:r>
            <a:r>
              <a:rPr lang="en-US" altLang="ko-KR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(</a:t>
            </a:r>
            <a:r>
              <a:rPr lang="ko-KR" altLang="en-US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개념도</a:t>
            </a:r>
            <a:r>
              <a:rPr lang="en-US" altLang="ko-KR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/</a:t>
            </a:r>
            <a:r>
              <a:rPr lang="ko-KR" altLang="en-US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구성도</a:t>
            </a:r>
            <a:r>
              <a:rPr lang="en-US" altLang="ko-KR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)</a:t>
            </a:r>
            <a:endParaRPr lang="ko-KR" altLang="en-US" sz="1400" kern="0" spc="-30" dirty="0">
              <a:ln>
                <a:solidFill>
                  <a:srgbClr val="1F497D">
                    <a:alpha val="0"/>
                  </a:srgb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맑은 고딕"/>
              <a:ea typeface="맑은 고딕"/>
              <a:cs typeface="Arial"/>
              <a:sym typeface="Arial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A4CA3BB-8829-4EB3-8B92-3A6374119C33}"/>
              </a:ext>
            </a:extLst>
          </p:cNvPr>
          <p:cNvSpPr/>
          <p:nvPr/>
        </p:nvSpPr>
        <p:spPr>
          <a:xfrm>
            <a:off x="2824316" y="2814727"/>
            <a:ext cx="3495369" cy="2363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/>
          <a:p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*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도안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,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사진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,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생성 이미지 등을 기반으로 개발하고자 하는 기술에 대해 일목요연하게 표현</a:t>
            </a:r>
            <a:endParaRPr lang="en-US" altLang="ko-KR" sz="7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rgbClr val="0000FF"/>
              </a:solidFill>
              <a:latin typeface="바탕체" panose="02030609000101010101" pitchFamily="17" charset="-127"/>
              <a:ea typeface="바탕체" panose="02030609000101010101" pitchFamily="17" charset="-127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BB8FD012-07F2-477D-8647-19945E8C6A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9538" y="1104757"/>
            <a:ext cx="1364925" cy="1846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none" lIns="252000" tIns="0" rIns="25200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783" fontAlgn="ctr">
              <a:defRPr/>
            </a:pPr>
            <a:r>
              <a:rPr lang="ko-KR" altLang="en-US" sz="1200" b="1" spc="-1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19376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개념도</a:t>
            </a:r>
            <a:r>
              <a:rPr lang="en-US" altLang="ko-KR" sz="1200" b="1" spc="-1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19376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200" b="1" spc="-1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19376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구성도</a:t>
            </a:r>
          </a:p>
        </p:txBody>
      </p:sp>
    </p:spTree>
    <p:extLst>
      <p:ext uri="{BB962C8B-B14F-4D97-AF65-F5344CB8AC3E}">
        <p14:creationId xmlns:p14="http://schemas.microsoft.com/office/powerpoint/2010/main" val="3176200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1F4652B6-0CE2-4ACC-BBF7-DB9B0C8EAE37}"/>
              </a:ext>
            </a:extLst>
          </p:cNvPr>
          <p:cNvSpPr/>
          <p:nvPr/>
        </p:nvSpPr>
        <p:spPr>
          <a:xfrm>
            <a:off x="252000" y="497062"/>
            <a:ext cx="3764305" cy="307777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square" lIns="0">
            <a:spAutoFit/>
          </a:bodyPr>
          <a:lstStyle/>
          <a:p>
            <a:pPr defTabSz="727332" latinLnBrk="0" hangingPunct="0"/>
            <a:r>
              <a:rPr lang="en-US" altLang="ko-KR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2.3 </a:t>
            </a:r>
            <a:r>
              <a:rPr lang="ko-KR" altLang="en-US" sz="1400" b="1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기술 구현 상세 </a:t>
            </a:r>
            <a:r>
              <a:rPr lang="en-US" altLang="ko-KR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(</a:t>
            </a:r>
            <a:r>
              <a:rPr lang="ko-KR" altLang="en-US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자유 양식</a:t>
            </a:r>
            <a:r>
              <a:rPr lang="en-US" altLang="ko-KR" sz="1100" kern="0" spc="-30" dirty="0">
                <a:ln>
                  <a:solidFill>
                    <a:srgbClr val="1F497D">
                      <a:alpha val="0"/>
                    </a:srgb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맑은 고딕"/>
                <a:ea typeface="맑은 고딕"/>
                <a:cs typeface="Arial"/>
                <a:sym typeface="Arial"/>
              </a:rPr>
              <a:t>)</a:t>
            </a:r>
            <a:endParaRPr lang="ko-KR" altLang="en-US" sz="1400" kern="0" spc="-30" dirty="0">
              <a:ln>
                <a:solidFill>
                  <a:srgbClr val="1F497D">
                    <a:alpha val="0"/>
                  </a:srgb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맑은 고딕"/>
              <a:ea typeface="맑은 고딕"/>
              <a:cs typeface="Arial"/>
              <a:sym typeface="Arial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678011A5-C676-449C-9EB0-3647E37D5650}"/>
              </a:ext>
            </a:extLst>
          </p:cNvPr>
          <p:cNvSpPr/>
          <p:nvPr/>
        </p:nvSpPr>
        <p:spPr>
          <a:xfrm>
            <a:off x="251999" y="1197090"/>
            <a:ext cx="8640001" cy="370800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24000" rIns="0" bIns="0" rtlCol="0" anchor="t">
            <a:noAutofit/>
          </a:bodyPr>
          <a:lstStyle/>
          <a:p>
            <a:pPr marL="90488" indent="-90488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ko-KR" altLang="en-US" sz="1000" b="1" spc="-50" dirty="0">
              <a:ln>
                <a:solidFill>
                  <a:srgbClr val="002060">
                    <a:alpha val="0"/>
                  </a:srgb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42CAFFAE-5AA0-4D7B-9086-5668C087749C}"/>
              </a:ext>
            </a:extLst>
          </p:cNvPr>
          <p:cNvSpPr/>
          <p:nvPr/>
        </p:nvSpPr>
        <p:spPr>
          <a:xfrm>
            <a:off x="2437171" y="2814727"/>
            <a:ext cx="4269658" cy="2363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>
            <a:noAutofit/>
          </a:bodyPr>
          <a:lstStyle/>
          <a:p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*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기술의 핵심 포인트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(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구동 원리 等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)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및 세부 기술 구현 내용 작성 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(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텍스트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,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표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, 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이미지 等 활용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) (4</a:t>
            </a:r>
            <a:r>
              <a:rPr lang="ko-KR" altLang="en-US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페이지 이내</a:t>
            </a:r>
            <a:r>
              <a:rPr lang="en-US" altLang="ko-KR" sz="700" b="1" spc="-50" dirty="0">
                <a:ln>
                  <a:solidFill>
                    <a:srgbClr val="002060">
                      <a:alpha val="0"/>
                    </a:srgbClr>
                  </a:solidFill>
                </a:ln>
                <a:solidFill>
                  <a:srgbClr val="0000FF"/>
                </a:solidFill>
                <a:latin typeface="바탕체" panose="02030609000101010101" pitchFamily="17" charset="-127"/>
                <a:ea typeface="바탕체" panose="02030609000101010101" pitchFamily="17" charset="-127"/>
              </a:rPr>
              <a:t>)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D4598F39-8A8E-4D67-BF49-36BD21B88D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8319" y="1104757"/>
            <a:ext cx="1387367" cy="18466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none" lIns="252000" tIns="0" rIns="25200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783" fontAlgn="ctr">
              <a:defRPr/>
            </a:pPr>
            <a:r>
              <a:rPr lang="ko-KR" altLang="en-US" sz="1200" b="1" spc="-150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rgbClr val="193769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기술 구현 상세</a:t>
            </a:r>
          </a:p>
        </p:txBody>
      </p:sp>
    </p:spTree>
    <p:extLst>
      <p:ext uri="{BB962C8B-B14F-4D97-AF65-F5344CB8AC3E}">
        <p14:creationId xmlns:p14="http://schemas.microsoft.com/office/powerpoint/2010/main" val="957311273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ConTech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맑은 고딕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solidFill>
            <a:srgbClr val="193769"/>
          </a:solidFill>
        </a:ln>
      </a:spPr>
      <a:bodyPr lIns="0" tIns="0" rIns="0" bIns="0" rtlCol="0" anchor="ctr">
        <a:noAutofit/>
      </a:bodyPr>
      <a:lstStyle>
        <a:defPPr algn="ctr">
          <a:defRPr sz="900" spc="-50" dirty="0" err="1">
            <a:ln>
              <a:solidFill>
                <a:srgbClr val="002060">
                  <a:alpha val="0"/>
                </a:srgbClr>
              </a:solidFill>
            </a:ln>
            <a:solidFill>
              <a:srgbClr val="193769"/>
            </a:solidFill>
            <a:latin typeface="맑은 고딕" panose="020B0503020000020004" pitchFamily="50" charset="-127"/>
            <a:ea typeface="맑은 고딕" panose="020B0503020000020004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flat">
          <a:solidFill>
            <a:schemeClr val="bg1">
              <a:lumMod val="75000"/>
            </a:schemeClr>
          </a:solidFill>
          <a:miter lim="800000"/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54000" tIns="18000" rIns="54000" bIns="18000" rtlCol="0">
        <a:spAutoFit/>
      </a:bodyPr>
      <a:lstStyle>
        <a:defPPr algn="l">
          <a:lnSpc>
            <a:spcPct val="130000"/>
          </a:lnSpc>
          <a:defRPr sz="1200" spc="-50" dirty="0" smtClean="0">
            <a:ln>
              <a:solidFill>
                <a:srgbClr val="002060">
                  <a:alpha val="0"/>
                </a:srgbClr>
              </a:solidFill>
            </a:ln>
            <a:latin typeface="맑은 고딕" panose="020B0503020000020004" pitchFamily="50" charset="-127"/>
            <a:ea typeface="맑은 고딕" panose="020B0503020000020004" pitchFamily="50" charset="-12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2170</Words>
  <Application>Microsoft Office PowerPoint</Application>
  <PresentationFormat>화면 슬라이드 쇼(16:9)</PresentationFormat>
  <Paragraphs>426</Paragraphs>
  <Slides>16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3" baseType="lpstr">
      <vt:lpstr>맑은 고딕</vt:lpstr>
      <vt:lpstr>바탕체</vt:lpstr>
      <vt:lpstr>삼성둥근고딕 Bold</vt:lpstr>
      <vt:lpstr>Arial</vt:lpstr>
      <vt:lpstr>Calibri</vt:lpstr>
      <vt:lpstr>Wingdings</vt:lpstr>
      <vt:lpstr>SAMSUNG ConTech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SAMSUNG</dc:creator>
  <cp:lastModifiedBy> </cp:lastModifiedBy>
  <cp:revision>2</cp:revision>
  <dcterms:created xsi:type="dcterms:W3CDTF">2026-07-14T10:25:59Z</dcterms:created>
  <dcterms:modified xsi:type="dcterms:W3CDTF">2026-07-14T10:26:22Z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